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3185"/>
    <a:srgbClr val="EA2F82"/>
    <a:srgbClr val="82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3" d="100"/>
          <a:sy n="63" d="100"/>
        </p:scale>
        <p:origin x="1382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6FF8-8AD9-42D2-9593-4AAA4C04E94F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24DEA-5D45-4A1C-9EC8-37491340C3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934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6FF8-8AD9-42D2-9593-4AAA4C04E94F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24DEA-5D45-4A1C-9EC8-37491340C3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260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6FF8-8AD9-42D2-9593-4AAA4C04E94F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24DEA-5D45-4A1C-9EC8-37491340C3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564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6FF8-8AD9-42D2-9593-4AAA4C04E94F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24DEA-5D45-4A1C-9EC8-37491340C3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481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6FF8-8AD9-42D2-9593-4AAA4C04E94F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24DEA-5D45-4A1C-9EC8-37491340C3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0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6FF8-8AD9-42D2-9593-4AAA4C04E94F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24DEA-5D45-4A1C-9EC8-37491340C3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079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6FF8-8AD9-42D2-9593-4AAA4C04E94F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24DEA-5D45-4A1C-9EC8-37491340C3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8686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6FF8-8AD9-42D2-9593-4AAA4C04E94F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24DEA-5D45-4A1C-9EC8-37491340C3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262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6FF8-8AD9-42D2-9593-4AAA4C04E94F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24DEA-5D45-4A1C-9EC8-37491340C3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75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6FF8-8AD9-42D2-9593-4AAA4C04E94F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24DEA-5D45-4A1C-9EC8-37491340C3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404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126FF8-8AD9-42D2-9593-4AAA4C04E94F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824DEA-5D45-4A1C-9EC8-37491340C3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9479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126FF8-8AD9-42D2-9593-4AAA4C04E94F}" type="datetimeFigureOut">
              <a:rPr lang="ru-RU" smtClean="0"/>
              <a:t>30.05.2023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824DEA-5D45-4A1C-9EC8-37491340C3C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714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4104" y="713231"/>
            <a:ext cx="7150608" cy="521823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719227"/>
            <a:ext cx="58963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/>
              <a:t> </a:t>
            </a:r>
            <a:r>
              <a:rPr lang="en-US" sz="4000" b="1" dirty="0" smtClean="0"/>
              <a:t>        </a:t>
            </a:r>
            <a:r>
              <a:rPr lang="en-US" sz="2800" b="1" dirty="0" smtClean="0">
                <a:solidFill>
                  <a:schemeClr val="bg1"/>
                </a:solidFill>
              </a:rPr>
              <a:t>beauty-magazine.ru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8-800-7000-170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5264" cy="905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5264" y="0"/>
            <a:ext cx="2834640" cy="905600"/>
          </a:xfrm>
          <a:prstGeom prst="rect">
            <a:avLst/>
          </a:prstGeom>
          <a:solidFill>
            <a:srgbClr val="EA2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52800" y="0"/>
            <a:ext cx="2639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TNL </a:t>
            </a:r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краситель</a:t>
            </a:r>
          </a:p>
        </p:txBody>
      </p:sp>
    </p:spTree>
    <p:extLst>
      <p:ext uri="{BB962C8B-B14F-4D97-AF65-F5344CB8AC3E}">
        <p14:creationId xmlns:p14="http://schemas.microsoft.com/office/powerpoint/2010/main" val="203532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719227"/>
            <a:ext cx="58963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/>
              <a:t> </a:t>
            </a:r>
            <a:r>
              <a:rPr lang="en-US" sz="4000" b="1" dirty="0" smtClean="0"/>
              <a:t>        </a:t>
            </a:r>
            <a:r>
              <a:rPr lang="en-US" sz="2800" b="1" dirty="0" smtClean="0">
                <a:solidFill>
                  <a:schemeClr val="bg1"/>
                </a:solidFill>
              </a:rPr>
              <a:t>beauty-magazine.ru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8-800-7000-170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5264" cy="905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5264" y="0"/>
            <a:ext cx="2834640" cy="905600"/>
          </a:xfrm>
          <a:prstGeom prst="rect">
            <a:avLst/>
          </a:prstGeom>
          <a:solidFill>
            <a:srgbClr val="EA2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52800" y="0"/>
            <a:ext cx="2639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TNL </a:t>
            </a:r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краситель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528" y="-352044"/>
            <a:ext cx="5330952" cy="7562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328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719227"/>
            <a:ext cx="58963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/>
              <a:t> </a:t>
            </a:r>
            <a:r>
              <a:rPr lang="en-US" sz="4000" b="1" dirty="0" smtClean="0"/>
              <a:t>        </a:t>
            </a:r>
            <a:r>
              <a:rPr lang="en-US" sz="2800" b="1" dirty="0" smtClean="0">
                <a:solidFill>
                  <a:schemeClr val="bg1"/>
                </a:solidFill>
              </a:rPr>
              <a:t>beauty-magazine.ru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8-800-7000-170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5264" cy="905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5264" y="0"/>
            <a:ext cx="2834640" cy="905600"/>
          </a:xfrm>
          <a:prstGeom prst="rect">
            <a:avLst/>
          </a:prstGeom>
          <a:solidFill>
            <a:srgbClr val="EA2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52800" y="0"/>
            <a:ext cx="2639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TNL </a:t>
            </a:r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краситель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528" y="-322860"/>
            <a:ext cx="5289804" cy="7503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251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719227"/>
            <a:ext cx="58963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/>
              <a:t> </a:t>
            </a:r>
            <a:r>
              <a:rPr lang="en-US" sz="4000" b="1" dirty="0" smtClean="0"/>
              <a:t>        </a:t>
            </a:r>
            <a:r>
              <a:rPr lang="en-US" sz="2800" b="1" dirty="0" smtClean="0">
                <a:solidFill>
                  <a:schemeClr val="bg1"/>
                </a:solidFill>
              </a:rPr>
              <a:t>beauty-magazine.ru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8-800-7000-170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5264" cy="905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5264" y="0"/>
            <a:ext cx="2834640" cy="905600"/>
          </a:xfrm>
          <a:prstGeom prst="rect">
            <a:avLst/>
          </a:prstGeom>
          <a:solidFill>
            <a:srgbClr val="EA2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52800" y="0"/>
            <a:ext cx="2639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TNL </a:t>
            </a:r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краситель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528" y="-295836"/>
            <a:ext cx="5291328" cy="7505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881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719227"/>
            <a:ext cx="58963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/>
              <a:t> </a:t>
            </a:r>
            <a:r>
              <a:rPr lang="en-US" sz="4000" b="1" dirty="0" smtClean="0"/>
              <a:t>        </a:t>
            </a:r>
            <a:r>
              <a:rPr lang="en-US" sz="2800" b="1" dirty="0" smtClean="0">
                <a:solidFill>
                  <a:schemeClr val="bg1"/>
                </a:solidFill>
              </a:rPr>
              <a:t>beauty-magazine.ru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8-800-7000-170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5264" cy="905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5264" y="0"/>
            <a:ext cx="2834640" cy="905600"/>
          </a:xfrm>
          <a:prstGeom prst="rect">
            <a:avLst/>
          </a:prstGeom>
          <a:solidFill>
            <a:srgbClr val="EA2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52800" y="0"/>
            <a:ext cx="2639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TNL </a:t>
            </a:r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краситель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0528" y="-292608"/>
            <a:ext cx="5266944" cy="7451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461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719227"/>
            <a:ext cx="58963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/>
              <a:t> </a:t>
            </a:r>
            <a:r>
              <a:rPr lang="en-US" sz="4000" b="1" dirty="0" smtClean="0"/>
              <a:t>        </a:t>
            </a:r>
            <a:r>
              <a:rPr lang="en-US" sz="2800" b="1" dirty="0" smtClean="0">
                <a:solidFill>
                  <a:schemeClr val="bg1"/>
                </a:solidFill>
              </a:rPr>
              <a:t>beauty-magazine.ru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8-800-7000-170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5264" cy="905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5264" y="0"/>
            <a:ext cx="2834640" cy="905600"/>
          </a:xfrm>
          <a:prstGeom prst="rect">
            <a:avLst/>
          </a:prstGeom>
          <a:solidFill>
            <a:srgbClr val="EA2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52800" y="0"/>
            <a:ext cx="2639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TNL </a:t>
            </a:r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краситель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087" y="0"/>
            <a:ext cx="4834601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101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719227"/>
            <a:ext cx="58963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/>
              <a:t> </a:t>
            </a:r>
            <a:r>
              <a:rPr lang="en-US" sz="4000" b="1" dirty="0" smtClean="0"/>
              <a:t>        </a:t>
            </a:r>
            <a:r>
              <a:rPr lang="en-US" sz="2800" b="1" dirty="0" smtClean="0">
                <a:solidFill>
                  <a:schemeClr val="bg1"/>
                </a:solidFill>
              </a:rPr>
              <a:t>beauty-magazine.ru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8-800-7000-170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5264" cy="905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5264" y="0"/>
            <a:ext cx="2834640" cy="905600"/>
          </a:xfrm>
          <a:prstGeom prst="rect">
            <a:avLst/>
          </a:prstGeom>
          <a:solidFill>
            <a:srgbClr val="EA2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52800" y="0"/>
            <a:ext cx="2639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TNL </a:t>
            </a:r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краситель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896" y="0"/>
            <a:ext cx="48345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3514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719227"/>
            <a:ext cx="58963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/>
              <a:t> </a:t>
            </a:r>
            <a:r>
              <a:rPr lang="en-US" sz="4000" b="1" dirty="0" smtClean="0"/>
              <a:t>        </a:t>
            </a:r>
            <a:r>
              <a:rPr lang="en-US" sz="2800" b="1" dirty="0" smtClean="0">
                <a:solidFill>
                  <a:schemeClr val="bg1"/>
                </a:solidFill>
              </a:rPr>
              <a:t>beauty-magazine.ru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8-800-7000-170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5264" cy="905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5264" y="0"/>
            <a:ext cx="2834640" cy="905600"/>
          </a:xfrm>
          <a:prstGeom prst="rect">
            <a:avLst/>
          </a:prstGeom>
          <a:solidFill>
            <a:srgbClr val="EA2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52800" y="0"/>
            <a:ext cx="2639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TNL </a:t>
            </a:r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краситель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364" y="0"/>
            <a:ext cx="4858512" cy="68724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795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719227"/>
            <a:ext cx="58963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/>
              <a:t> </a:t>
            </a:r>
            <a:r>
              <a:rPr lang="en-US" sz="4000" b="1" dirty="0" smtClean="0"/>
              <a:t>        </a:t>
            </a:r>
            <a:r>
              <a:rPr lang="en-US" sz="2800" b="1" dirty="0" smtClean="0">
                <a:solidFill>
                  <a:schemeClr val="bg1"/>
                </a:solidFill>
              </a:rPr>
              <a:t>beauty-magazine.ru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8-800-7000-170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5264" cy="905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5264" y="0"/>
            <a:ext cx="2834640" cy="905600"/>
          </a:xfrm>
          <a:prstGeom prst="rect">
            <a:avLst/>
          </a:prstGeom>
          <a:solidFill>
            <a:srgbClr val="EA2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52800" y="0"/>
            <a:ext cx="2639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TNL </a:t>
            </a:r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краситель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799" y="0"/>
            <a:ext cx="4889641" cy="69174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044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719227"/>
            <a:ext cx="58963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/>
              <a:t> </a:t>
            </a:r>
            <a:r>
              <a:rPr lang="en-US" sz="4000" b="1" dirty="0" smtClean="0"/>
              <a:t>        </a:t>
            </a:r>
            <a:r>
              <a:rPr lang="en-US" sz="2800" b="1" dirty="0" smtClean="0">
                <a:solidFill>
                  <a:schemeClr val="bg1"/>
                </a:solidFill>
              </a:rPr>
              <a:t>beauty-magazine.ru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8-800-7000-170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5264" cy="905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5264" y="0"/>
            <a:ext cx="2834640" cy="905600"/>
          </a:xfrm>
          <a:prstGeom prst="rect">
            <a:avLst/>
          </a:prstGeom>
          <a:solidFill>
            <a:srgbClr val="EA2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52800" y="0"/>
            <a:ext cx="2639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TNL </a:t>
            </a:r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краситель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469" y="0"/>
            <a:ext cx="4848301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902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719227"/>
            <a:ext cx="58963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/>
              <a:t> </a:t>
            </a:r>
            <a:r>
              <a:rPr lang="en-US" sz="4000" b="1" dirty="0" smtClean="0"/>
              <a:t>        </a:t>
            </a:r>
            <a:r>
              <a:rPr lang="en-US" sz="2800" b="1" dirty="0" smtClean="0">
                <a:solidFill>
                  <a:schemeClr val="bg1"/>
                </a:solidFill>
              </a:rPr>
              <a:t>beauty-magazine.ru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8-800-7000-170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5264" cy="905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5264" y="0"/>
            <a:ext cx="2834640" cy="905600"/>
          </a:xfrm>
          <a:prstGeom prst="rect">
            <a:avLst/>
          </a:prstGeom>
          <a:solidFill>
            <a:srgbClr val="EA2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52800" y="0"/>
            <a:ext cx="2639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TNL </a:t>
            </a:r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краситель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177" y="-4471"/>
            <a:ext cx="4894885" cy="6862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362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51456"/>
          <a:stretch/>
        </p:blipFill>
        <p:spPr>
          <a:xfrm>
            <a:off x="5895859" y="722376"/>
            <a:ext cx="6296141" cy="526207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719227"/>
            <a:ext cx="58963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/>
              <a:t> </a:t>
            </a:r>
            <a:r>
              <a:rPr lang="en-US" sz="4000" b="1" dirty="0" smtClean="0"/>
              <a:t>        </a:t>
            </a:r>
            <a:r>
              <a:rPr lang="en-US" sz="2800" b="1" dirty="0" smtClean="0">
                <a:solidFill>
                  <a:schemeClr val="bg1"/>
                </a:solidFill>
              </a:rPr>
              <a:t>beauty-magazine.ru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8-800-7000-170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5264" cy="905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5264" y="0"/>
            <a:ext cx="2834640" cy="905600"/>
          </a:xfrm>
          <a:prstGeom prst="rect">
            <a:avLst/>
          </a:prstGeom>
          <a:solidFill>
            <a:srgbClr val="EA2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52800" y="0"/>
            <a:ext cx="2639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TNL </a:t>
            </a:r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краситель</a:t>
            </a:r>
          </a:p>
        </p:txBody>
      </p:sp>
    </p:spTree>
    <p:extLst>
      <p:ext uri="{BB962C8B-B14F-4D97-AF65-F5344CB8AC3E}">
        <p14:creationId xmlns:p14="http://schemas.microsoft.com/office/powerpoint/2010/main" val="704211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719227"/>
            <a:ext cx="58963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/>
              <a:t> </a:t>
            </a:r>
            <a:r>
              <a:rPr lang="en-US" sz="4000" b="1" dirty="0" smtClean="0"/>
              <a:t>        </a:t>
            </a:r>
            <a:r>
              <a:rPr lang="en-US" sz="2800" b="1" dirty="0" smtClean="0">
                <a:solidFill>
                  <a:schemeClr val="bg1"/>
                </a:solidFill>
              </a:rPr>
              <a:t>beauty-magazine.ru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8-800-7000-170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5264" cy="905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5264" y="0"/>
            <a:ext cx="2834640" cy="905600"/>
          </a:xfrm>
          <a:prstGeom prst="rect">
            <a:avLst/>
          </a:prstGeom>
          <a:solidFill>
            <a:srgbClr val="EA2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52800" y="0"/>
            <a:ext cx="2639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TNL </a:t>
            </a:r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краситель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772" y="0"/>
            <a:ext cx="4891696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423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8048" y="905599"/>
            <a:ext cx="6473952" cy="4578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719227"/>
            <a:ext cx="58963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/>
              <a:t> </a:t>
            </a:r>
            <a:r>
              <a:rPr lang="en-US" sz="4000" b="1" dirty="0" smtClean="0"/>
              <a:t>        </a:t>
            </a:r>
            <a:r>
              <a:rPr lang="en-US" sz="2800" b="1" dirty="0" smtClean="0">
                <a:solidFill>
                  <a:schemeClr val="bg1"/>
                </a:solidFill>
              </a:rPr>
              <a:t>beauty-magazine.ru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8-800-7000-170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5264" cy="905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5264" y="0"/>
            <a:ext cx="2834640" cy="905600"/>
          </a:xfrm>
          <a:prstGeom prst="rect">
            <a:avLst/>
          </a:prstGeom>
          <a:solidFill>
            <a:srgbClr val="EA2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52800" y="0"/>
            <a:ext cx="2639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TNL </a:t>
            </a:r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краситель</a:t>
            </a:r>
          </a:p>
        </p:txBody>
      </p:sp>
    </p:spTree>
    <p:extLst>
      <p:ext uri="{BB962C8B-B14F-4D97-AF65-F5344CB8AC3E}">
        <p14:creationId xmlns:p14="http://schemas.microsoft.com/office/powerpoint/2010/main" val="328968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679" y="905600"/>
            <a:ext cx="6511321" cy="4605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-2032" y="0"/>
            <a:ext cx="6089904" cy="6858000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719227"/>
            <a:ext cx="58963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/>
              <a:t> </a:t>
            </a:r>
            <a:r>
              <a:rPr lang="en-US" sz="4000" b="1" dirty="0" smtClean="0"/>
              <a:t>        </a:t>
            </a:r>
            <a:r>
              <a:rPr lang="en-US" sz="2800" b="1" dirty="0" smtClean="0">
                <a:solidFill>
                  <a:schemeClr val="bg1"/>
                </a:solidFill>
              </a:rPr>
              <a:t>beauty-magazine.ru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8-800-7000-170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5264" cy="905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5264" y="0"/>
            <a:ext cx="2834640" cy="905600"/>
          </a:xfrm>
          <a:prstGeom prst="rect">
            <a:avLst/>
          </a:prstGeom>
          <a:solidFill>
            <a:srgbClr val="EA2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52800" y="0"/>
            <a:ext cx="2639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TNL </a:t>
            </a:r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краситель</a:t>
            </a:r>
          </a:p>
        </p:txBody>
      </p:sp>
    </p:spTree>
    <p:extLst>
      <p:ext uri="{BB962C8B-B14F-4D97-AF65-F5344CB8AC3E}">
        <p14:creationId xmlns:p14="http://schemas.microsoft.com/office/powerpoint/2010/main" val="106752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719227"/>
            <a:ext cx="58963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/>
              <a:t> </a:t>
            </a:r>
            <a:r>
              <a:rPr lang="en-US" sz="4000" b="1" dirty="0" smtClean="0"/>
              <a:t>        </a:t>
            </a:r>
            <a:r>
              <a:rPr lang="en-US" sz="2800" b="1" dirty="0" smtClean="0">
                <a:solidFill>
                  <a:schemeClr val="bg1"/>
                </a:solidFill>
              </a:rPr>
              <a:t>beauty-magazine.ru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8-800-7000-170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5264" cy="905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5264" y="0"/>
            <a:ext cx="2834640" cy="905600"/>
          </a:xfrm>
          <a:prstGeom prst="rect">
            <a:avLst/>
          </a:prstGeom>
          <a:solidFill>
            <a:srgbClr val="EA2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52800" y="0"/>
            <a:ext cx="2639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TNL </a:t>
            </a:r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краситель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096000" y="0"/>
            <a:ext cx="6096000" cy="586506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300000"/>
              </a:lnSpc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5057775" algn="l"/>
              </a:tabLst>
            </a:pPr>
            <a:r>
              <a:rPr lang="en-US" dirty="0">
                <a:solidFill>
                  <a:srgbClr val="E7308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Million Glow Private collection Silk protein/ </a:t>
            </a:r>
            <a:r>
              <a:rPr lang="ru-RU" dirty="0">
                <a:solidFill>
                  <a:srgbClr val="E7308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Перманентный гибридный краситель</a:t>
            </a:r>
            <a:r>
              <a:rPr lang="en-US" dirty="0">
                <a:solidFill>
                  <a:srgbClr val="E7308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rgbClr val="E7308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300000"/>
              </a:lnSpc>
              <a:spcAft>
                <a:spcPts val="800"/>
              </a:spcAft>
              <a:tabLst>
                <a:tab pos="5057775" algn="l"/>
              </a:tabLst>
            </a:pP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MILLION GLOW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протеинами шелка, позволяет выполнить окрашивание максимально безопасно для волос. За счет протеина шелка, волосы после окрашивания будут, шелковистые, плотные и наполненные жизненной силой и великолепным блеском.</a:t>
            </a:r>
          </a:p>
        </p:txBody>
      </p:sp>
    </p:spTree>
    <p:extLst>
      <p:ext uri="{BB962C8B-B14F-4D97-AF65-F5344CB8AC3E}">
        <p14:creationId xmlns:p14="http://schemas.microsoft.com/office/powerpoint/2010/main" val="120762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719227"/>
            <a:ext cx="58963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/>
              <a:t> </a:t>
            </a:r>
            <a:r>
              <a:rPr lang="en-US" sz="4000" b="1" dirty="0" smtClean="0"/>
              <a:t>        </a:t>
            </a:r>
            <a:r>
              <a:rPr lang="en-US" sz="2800" b="1" dirty="0" smtClean="0">
                <a:solidFill>
                  <a:schemeClr val="bg1"/>
                </a:solidFill>
              </a:rPr>
              <a:t>beauty-magazine.ru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8-800-7000-170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5264" cy="905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5264" y="0"/>
            <a:ext cx="2834640" cy="905600"/>
          </a:xfrm>
          <a:prstGeom prst="rect">
            <a:avLst/>
          </a:prstGeom>
          <a:solidFill>
            <a:srgbClr val="EA2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52800" y="0"/>
            <a:ext cx="2639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TNL </a:t>
            </a:r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краситель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87440" y="0"/>
            <a:ext cx="6096000" cy="701730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250000"/>
              </a:lnSpc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2562225" algn="l"/>
              </a:tabLst>
            </a:pPr>
            <a:r>
              <a:rPr lang="ru-RU" sz="2000" dirty="0">
                <a:solidFill>
                  <a:srgbClr val="E7308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Цветовая палитра</a:t>
            </a:r>
          </a:p>
          <a:p>
            <a:pPr>
              <a:lnSpc>
                <a:spcPct val="250000"/>
              </a:lnSpc>
              <a:spcAft>
                <a:spcPts val="800"/>
              </a:spcAft>
              <a:tabLst>
                <a:tab pos="2562225" algn="l"/>
              </a:tabLs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Палитра 77 самых востребованных оттенков на сегодняшний день, позволяющая выполнить работу любой сложности  </a:t>
            </a:r>
          </a:p>
          <a:p>
            <a:pPr>
              <a:lnSpc>
                <a:spcPct val="250000"/>
              </a:lnSpc>
              <a:spcAft>
                <a:spcPts val="800"/>
              </a:spcAft>
              <a:tabLst>
                <a:tab pos="2562225" algn="l"/>
              </a:tabLst>
            </a:pPr>
            <a:r>
              <a:rPr lang="ru-RU" dirty="0">
                <a:solidFill>
                  <a:srgbClr val="82318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Эластичная консистенция, удобство в нанесении.</a:t>
            </a:r>
          </a:p>
          <a:p>
            <a:pPr>
              <a:lnSpc>
                <a:spcPct val="250000"/>
              </a:lnSpc>
              <a:spcAft>
                <a:spcPts val="800"/>
              </a:spcAft>
              <a:tabLst>
                <a:tab pos="2562225" algn="l"/>
              </a:tabLst>
            </a:pPr>
            <a:r>
              <a:rPr lang="ru-RU" dirty="0">
                <a:solidFill>
                  <a:srgbClr val="82318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Отсутствует резкий запах аммиака.</a:t>
            </a:r>
          </a:p>
          <a:p>
            <a:pPr>
              <a:lnSpc>
                <a:spcPct val="250000"/>
              </a:lnSpc>
              <a:spcAft>
                <a:spcPts val="800"/>
              </a:spcAft>
              <a:tabLst>
                <a:tab pos="2562225" algn="l"/>
              </a:tabLst>
            </a:pPr>
            <a:r>
              <a:rPr lang="ru-RU" dirty="0">
                <a:solidFill>
                  <a:srgbClr val="82318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Максимально бережно при работе с кожей головы.</a:t>
            </a:r>
          </a:p>
          <a:p>
            <a:pPr>
              <a:lnSpc>
                <a:spcPct val="250000"/>
              </a:lnSpc>
              <a:spcAft>
                <a:spcPts val="800"/>
              </a:spcAft>
              <a:tabLst>
                <a:tab pos="2562225" algn="l"/>
              </a:tabLst>
            </a:pPr>
            <a:r>
              <a:rPr lang="ru-RU" dirty="0">
                <a:solidFill>
                  <a:srgbClr val="82318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Стойкость оттенков до 6 недель.</a:t>
            </a:r>
          </a:p>
          <a:p>
            <a:pPr>
              <a:lnSpc>
                <a:spcPct val="250000"/>
              </a:lnSpc>
              <a:spcAft>
                <a:spcPts val="800"/>
              </a:spcAft>
              <a:tabLst>
                <a:tab pos="2562225" algn="l"/>
              </a:tabLst>
            </a:pPr>
            <a:r>
              <a:rPr lang="ru-RU" dirty="0">
                <a:solidFill>
                  <a:srgbClr val="82318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100% закрашивание седины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3240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719227"/>
            <a:ext cx="58963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/>
              <a:t> </a:t>
            </a:r>
            <a:r>
              <a:rPr lang="en-US" sz="4000" b="1" dirty="0" smtClean="0"/>
              <a:t>        </a:t>
            </a:r>
            <a:r>
              <a:rPr lang="en-US" sz="2800" b="1" dirty="0" smtClean="0">
                <a:solidFill>
                  <a:schemeClr val="bg1"/>
                </a:solidFill>
              </a:rPr>
              <a:t>beauty-magazine.ru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8-800-7000-170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5264" cy="905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5264" y="0"/>
            <a:ext cx="2834640" cy="905600"/>
          </a:xfrm>
          <a:prstGeom prst="rect">
            <a:avLst/>
          </a:prstGeom>
          <a:solidFill>
            <a:srgbClr val="EA2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52800" y="0"/>
            <a:ext cx="2639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TNL </a:t>
            </a:r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краситель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096000" y="0"/>
            <a:ext cx="6096000" cy="583749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250000"/>
              </a:lnSpc>
              <a:spcAft>
                <a:spcPts val="800"/>
              </a:spcAft>
              <a:buFont typeface="Wingdings" panose="05000000000000000000" pitchFamily="2" charset="2"/>
              <a:buChar char="q"/>
              <a:tabLst>
                <a:tab pos="5057775" algn="l"/>
              </a:tabLst>
            </a:pPr>
            <a:r>
              <a:rPr lang="ru-RU" dirty="0">
                <a:solidFill>
                  <a:srgbClr val="E7308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Пропорции смешивания</a:t>
            </a:r>
          </a:p>
          <a:p>
            <a:pPr marL="342900" indent="-342900">
              <a:lnSpc>
                <a:spcPct val="25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5057775" algn="l"/>
              </a:tabLs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тонов основной палитры с 1.хх по 10.хх ряд – в пропорции 1:1.5; для окрашивания темнее, тон в тон, светлее на тон и светлее на 2 тона, 100% закрашивание </a:t>
            </a:r>
            <a:r>
              <a:rPr lang="ru-RU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седены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250000"/>
              </a:lnSpc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5057775" algn="l"/>
              </a:tabLs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специальных блондинов 900-ых – в пропорции 1:2, для осветления натуральных волос до 4 уровней глубины тона, с одновременной нюансировкой цвета.</a:t>
            </a:r>
          </a:p>
        </p:txBody>
      </p:sp>
    </p:spTree>
    <p:extLst>
      <p:ext uri="{BB962C8B-B14F-4D97-AF65-F5344CB8AC3E}">
        <p14:creationId xmlns:p14="http://schemas.microsoft.com/office/powerpoint/2010/main" val="172580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719227"/>
            <a:ext cx="58963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/>
              <a:t> </a:t>
            </a:r>
            <a:r>
              <a:rPr lang="en-US" sz="4000" b="1" dirty="0" smtClean="0"/>
              <a:t>        </a:t>
            </a:r>
            <a:r>
              <a:rPr lang="en-US" sz="2800" b="1" dirty="0" smtClean="0">
                <a:solidFill>
                  <a:schemeClr val="bg1"/>
                </a:solidFill>
              </a:rPr>
              <a:t>beauty-magazine.ru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8-800-7000-170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5264" cy="905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5264" y="0"/>
            <a:ext cx="2834640" cy="905600"/>
          </a:xfrm>
          <a:prstGeom prst="rect">
            <a:avLst/>
          </a:prstGeom>
          <a:solidFill>
            <a:srgbClr val="EA2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52800" y="0"/>
            <a:ext cx="2639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TNL </a:t>
            </a:r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краситель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089904" y="-17730"/>
            <a:ext cx="6096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tabLst>
                <a:tab pos="5057775" algn="l"/>
              </a:tabLst>
            </a:pPr>
            <a:r>
              <a:rPr lang="ru-RU" altLang="ru-RU" sz="2400" dirty="0">
                <a:solidFill>
                  <a:srgbClr val="E7308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Цветовое обозначение</a:t>
            </a:r>
            <a:endParaRPr lang="ru-RU" altLang="ru-RU" sz="2400" dirty="0">
              <a:solidFill>
                <a:srgbClr val="E73083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</a:pPr>
            <a:r>
              <a:rPr lang="ru-RU" alt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Классификация оттенков крем-краски </a:t>
            </a:r>
            <a:r>
              <a:rPr lang="en-US" alt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Million Glow</a:t>
            </a:r>
            <a:r>
              <a:rPr lang="ru-RU" alt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соответствует международной шкале цветов. По цифровому обозначения красителя можно определить глубину и цвет тонов</a:t>
            </a:r>
            <a:endParaRPr lang="ru-RU" altLang="ru-RU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</a:pPr>
            <a:endParaRPr lang="ru-RU" altLang="ru-RU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9731623"/>
              </p:ext>
            </p:extLst>
          </p:nvPr>
        </p:nvGraphicFramePr>
        <p:xfrm>
          <a:off x="6303264" y="1633856"/>
          <a:ext cx="5735289" cy="501680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867337">
                  <a:extLst>
                    <a:ext uri="{9D8B030D-6E8A-4147-A177-3AD203B41FA5}">
                      <a16:colId xmlns:a16="http://schemas.microsoft.com/office/drawing/2014/main" val="624994499"/>
                    </a:ext>
                  </a:extLst>
                </a:gridCol>
                <a:gridCol w="2867952">
                  <a:extLst>
                    <a:ext uri="{9D8B030D-6E8A-4147-A177-3AD203B41FA5}">
                      <a16:colId xmlns:a16="http://schemas.microsoft.com/office/drawing/2014/main" val="926851801"/>
                    </a:ext>
                  </a:extLst>
                </a:gridCol>
              </a:tblGrid>
              <a:tr h="517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600" dirty="0">
                          <a:effectLst/>
                        </a:rPr>
                        <a:t>900. специальный блондин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600" dirty="0">
                          <a:effectLst/>
                        </a:rPr>
                        <a:t>Х.хх – первая цифра – глубина тона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extLst>
                  <a:ext uri="{0D108BD9-81ED-4DB2-BD59-A6C34878D82A}">
                    <a16:rowId xmlns:a16="http://schemas.microsoft.com/office/drawing/2014/main" val="3521713409"/>
                  </a:ext>
                </a:extLst>
              </a:tr>
              <a:tr h="517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600" dirty="0">
                          <a:effectLst/>
                        </a:rPr>
                        <a:t>10.0 платиновый блонд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600" dirty="0">
                          <a:effectLst/>
                        </a:rPr>
                        <a:t>х.Хх – вторая цифра – основной оттенок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extLst>
                  <a:ext uri="{0D108BD9-81ED-4DB2-BD59-A6C34878D82A}">
                    <a16:rowId xmlns:a16="http://schemas.microsoft.com/office/drawing/2014/main" val="3524233038"/>
                  </a:ext>
                </a:extLst>
              </a:tr>
              <a:tr h="517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600" dirty="0">
                          <a:effectLst/>
                        </a:rPr>
                        <a:t>9.0 очень светлый блонд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600" dirty="0">
                          <a:effectLst/>
                        </a:rPr>
                        <a:t>х.хХ – третья цифра – дополнительный оттенок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extLst>
                  <a:ext uri="{0D108BD9-81ED-4DB2-BD59-A6C34878D82A}">
                    <a16:rowId xmlns:a16="http://schemas.microsoft.com/office/drawing/2014/main" val="3634492601"/>
                  </a:ext>
                </a:extLst>
              </a:tr>
              <a:tr h="9284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600" dirty="0">
                          <a:effectLst/>
                        </a:rPr>
                        <a:t>8.0 светлый блонд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600" dirty="0">
                          <a:effectLst/>
                        </a:rPr>
                        <a:t>х.22 – вторая и третья цифры одинаковые – усилен цветовой оттенок (интенсивность)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extLst>
                  <a:ext uri="{0D108BD9-81ED-4DB2-BD59-A6C34878D82A}">
                    <a16:rowId xmlns:a16="http://schemas.microsoft.com/office/drawing/2014/main" val="55567294"/>
                  </a:ext>
                </a:extLst>
              </a:tr>
              <a:tr h="7757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600" dirty="0">
                          <a:effectLst/>
                        </a:rPr>
                        <a:t>7.0 блонд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600" dirty="0">
                          <a:effectLst/>
                        </a:rPr>
                        <a:t>х.00 – вторая и третья цифра НОЛЬ -краситель для окрашивания седых волос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extLst>
                  <a:ext uri="{0D108BD9-81ED-4DB2-BD59-A6C34878D82A}">
                    <a16:rowId xmlns:a16="http://schemas.microsoft.com/office/drawing/2014/main" val="1869775484"/>
                  </a:ext>
                </a:extLst>
              </a:tr>
              <a:tr h="2585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600" dirty="0">
                          <a:effectLst/>
                        </a:rPr>
                        <a:t>6.0 темный блонд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600" dirty="0">
                          <a:effectLst/>
                        </a:rPr>
                        <a:t>Красный, синий, фиолетовый, желтый, медный, пепельный – микстона для усиления цвета и нейтрализации нежелательных оттенков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extLst>
                  <a:ext uri="{0D108BD9-81ED-4DB2-BD59-A6C34878D82A}">
                    <a16:rowId xmlns:a16="http://schemas.microsoft.com/office/drawing/2014/main" val="2406712605"/>
                  </a:ext>
                </a:extLst>
              </a:tr>
              <a:tr h="2585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600" dirty="0">
                          <a:effectLst/>
                        </a:rPr>
                        <a:t>5.0 светлый коричневый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425767"/>
                  </a:ext>
                </a:extLst>
              </a:tr>
              <a:tr h="2585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600" dirty="0">
                          <a:effectLst/>
                        </a:rPr>
                        <a:t>4.0 коричневый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6533604"/>
                  </a:ext>
                </a:extLst>
              </a:tr>
              <a:tr h="6963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600" dirty="0">
                          <a:effectLst/>
                        </a:rPr>
                        <a:t>3.0 темный коричневый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5144926"/>
                  </a:ext>
                </a:extLst>
              </a:tr>
              <a:tr h="2585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600" dirty="0">
                          <a:effectLst/>
                        </a:rPr>
                        <a:t>1.0 черный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3111120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267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719227"/>
            <a:ext cx="58963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/>
              <a:t> </a:t>
            </a:r>
            <a:r>
              <a:rPr lang="en-US" sz="4000" b="1" dirty="0" smtClean="0"/>
              <a:t>        </a:t>
            </a:r>
            <a:r>
              <a:rPr lang="en-US" sz="2800" b="1" dirty="0" smtClean="0">
                <a:solidFill>
                  <a:schemeClr val="bg1"/>
                </a:solidFill>
              </a:rPr>
              <a:t>beauty-magazine.ru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8-800-7000-170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5264" cy="905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5264" y="0"/>
            <a:ext cx="2834640" cy="905600"/>
          </a:xfrm>
          <a:prstGeom prst="rect">
            <a:avLst/>
          </a:prstGeom>
          <a:solidFill>
            <a:srgbClr val="EA2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52800" y="0"/>
            <a:ext cx="2639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TNL </a:t>
            </a:r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краситель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97168" y="114300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lvl="0" indent="-5715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tabLst>
                <a:tab pos="5057775" algn="l"/>
              </a:tabLst>
            </a:pPr>
            <a:r>
              <a:rPr lang="ru-RU" altLang="ru-RU" sz="3200" dirty="0" smtClean="0">
                <a:solidFill>
                  <a:srgbClr val="E7308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оттенки</a:t>
            </a:r>
            <a:endParaRPr lang="ru-RU" altLang="ru-RU" sz="3200" dirty="0" smtClean="0">
              <a:solidFill>
                <a:srgbClr val="E73083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</a:pPr>
            <a:endParaRPr lang="ru-RU" altLang="ru-RU" sz="3200" dirty="0">
              <a:latin typeface="Arial" panose="020B060402020202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892005"/>
              </p:ext>
            </p:extLst>
          </p:nvPr>
        </p:nvGraphicFramePr>
        <p:xfrm>
          <a:off x="6297168" y="1019899"/>
          <a:ext cx="5638800" cy="5657996"/>
        </p:xfrm>
        <a:graphic>
          <a:graphicData uri="http://schemas.openxmlformats.org/drawingml/2006/table">
            <a:tbl>
              <a:tblPr firstRow="1" firstCol="1" bandRow="1"/>
              <a:tblGrid>
                <a:gridCol w="317541">
                  <a:extLst>
                    <a:ext uri="{9D8B030D-6E8A-4147-A177-3AD203B41FA5}">
                      <a16:colId xmlns:a16="http://schemas.microsoft.com/office/drawing/2014/main" val="1165904048"/>
                    </a:ext>
                  </a:extLst>
                </a:gridCol>
                <a:gridCol w="1842841">
                  <a:extLst>
                    <a:ext uri="{9D8B030D-6E8A-4147-A177-3AD203B41FA5}">
                      <a16:colId xmlns:a16="http://schemas.microsoft.com/office/drawing/2014/main" val="4281153355"/>
                    </a:ext>
                  </a:extLst>
                </a:gridCol>
                <a:gridCol w="2084540">
                  <a:extLst>
                    <a:ext uri="{9D8B030D-6E8A-4147-A177-3AD203B41FA5}">
                      <a16:colId xmlns:a16="http://schemas.microsoft.com/office/drawing/2014/main" val="1446969005"/>
                    </a:ext>
                  </a:extLst>
                </a:gridCol>
                <a:gridCol w="1393878">
                  <a:extLst>
                    <a:ext uri="{9D8B030D-6E8A-4147-A177-3AD203B41FA5}">
                      <a16:colId xmlns:a16="http://schemas.microsoft.com/office/drawing/2014/main" val="2155796460"/>
                    </a:ext>
                  </a:extLst>
                </a:gridCol>
              </a:tblGrid>
              <a:tr h="93570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solidFill>
                            <a:srgbClr val="823185"/>
                          </a:solidFill>
                          <a:effectLst/>
                        </a:rPr>
                        <a:t>1</a:t>
                      </a:r>
                      <a:endParaRPr lang="ru-RU" sz="2000" dirty="0">
                        <a:solidFill>
                          <a:srgbClr val="82318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Пепельный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Зеленый+синий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Холодный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5681863"/>
                  </a:ext>
                </a:extLst>
              </a:tr>
              <a:tr h="6476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solidFill>
                            <a:srgbClr val="823185"/>
                          </a:solidFill>
                          <a:effectLst/>
                        </a:rPr>
                        <a:t>2</a:t>
                      </a:r>
                      <a:endParaRPr lang="ru-RU" sz="2000" dirty="0">
                        <a:solidFill>
                          <a:srgbClr val="82318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Фиолетовый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Фиолетовый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Холодный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12394383"/>
                  </a:ext>
                </a:extLst>
              </a:tr>
              <a:tr h="4732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solidFill>
                            <a:srgbClr val="823185"/>
                          </a:solidFill>
                          <a:effectLst/>
                        </a:rPr>
                        <a:t>3</a:t>
                      </a:r>
                      <a:endParaRPr lang="ru-RU" sz="2000" dirty="0">
                        <a:solidFill>
                          <a:srgbClr val="82318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Золото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Желтый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Теплый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0877110"/>
                  </a:ext>
                </a:extLst>
              </a:tr>
              <a:tr h="71783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solidFill>
                            <a:srgbClr val="823185"/>
                          </a:solidFill>
                          <a:effectLst/>
                        </a:rPr>
                        <a:t>4</a:t>
                      </a:r>
                      <a:endParaRPr lang="ru-RU" sz="2000" dirty="0">
                        <a:solidFill>
                          <a:srgbClr val="82318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Медный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Красный</a:t>
                      </a:r>
                      <a:r>
                        <a:rPr lang="ru-RU" sz="2000" dirty="0" smtClean="0">
                          <a:effectLst/>
                        </a:rPr>
                        <a:t>+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 smtClean="0">
                          <a:effectLst/>
                        </a:rPr>
                        <a:t>желтый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Теплый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782977"/>
                  </a:ext>
                </a:extLst>
              </a:tr>
              <a:tr h="9684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solidFill>
                            <a:srgbClr val="823185"/>
                          </a:solidFill>
                          <a:effectLst/>
                        </a:rPr>
                        <a:t>5</a:t>
                      </a:r>
                      <a:endParaRPr lang="ru-RU" sz="2000" dirty="0">
                        <a:solidFill>
                          <a:srgbClr val="82318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Махагон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Фиолетовый</a:t>
                      </a:r>
                      <a:r>
                        <a:rPr lang="ru-RU" sz="2000" dirty="0" smtClean="0">
                          <a:effectLst/>
                        </a:rPr>
                        <a:t>+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 smtClean="0">
                          <a:effectLst/>
                        </a:rPr>
                        <a:t>красный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Холодный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7988202"/>
                  </a:ext>
                </a:extLst>
              </a:tr>
              <a:tr h="4732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solidFill>
                            <a:srgbClr val="823185"/>
                          </a:solidFill>
                          <a:effectLst/>
                        </a:rPr>
                        <a:t>6</a:t>
                      </a:r>
                      <a:endParaRPr lang="ru-RU" sz="2000" dirty="0">
                        <a:solidFill>
                          <a:srgbClr val="82318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Красный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Красный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Теплый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1638111"/>
                  </a:ext>
                </a:extLst>
              </a:tr>
              <a:tr h="9684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solidFill>
                            <a:srgbClr val="823185"/>
                          </a:solidFill>
                          <a:effectLst/>
                        </a:rPr>
                        <a:t>7</a:t>
                      </a:r>
                      <a:endParaRPr lang="ru-RU" sz="2000" dirty="0">
                        <a:solidFill>
                          <a:srgbClr val="82318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Матовый зеленый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Зеленый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Холодный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9358087"/>
                  </a:ext>
                </a:extLst>
              </a:tr>
              <a:tr h="47328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solidFill>
                            <a:srgbClr val="823185"/>
                          </a:solidFill>
                          <a:effectLst/>
                        </a:rPr>
                        <a:t>8</a:t>
                      </a:r>
                      <a:endParaRPr lang="ru-RU" sz="2000" dirty="0">
                        <a:solidFill>
                          <a:srgbClr val="82318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Коричневый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Коричневый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Теплый</a:t>
                      </a:r>
                      <a:endParaRPr lang="ru-RU" sz="2000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613442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307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719227"/>
            <a:ext cx="58963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/>
              <a:t> </a:t>
            </a:r>
            <a:r>
              <a:rPr lang="en-US" sz="4000" b="1" dirty="0" smtClean="0"/>
              <a:t>        </a:t>
            </a:r>
            <a:r>
              <a:rPr lang="en-US" sz="2800" b="1" dirty="0" smtClean="0">
                <a:solidFill>
                  <a:schemeClr val="bg1"/>
                </a:solidFill>
              </a:rPr>
              <a:t>beauty-magazine.ru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8-800-7000-170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5264" cy="905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5264" y="0"/>
            <a:ext cx="2834640" cy="905600"/>
          </a:xfrm>
          <a:prstGeom prst="rect">
            <a:avLst/>
          </a:prstGeom>
          <a:solidFill>
            <a:srgbClr val="EA2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52800" y="0"/>
            <a:ext cx="2639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TNL </a:t>
            </a:r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краситель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096000" y="-93652"/>
            <a:ext cx="6096000" cy="118494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tabLst>
                <a:tab pos="5057775" algn="l"/>
              </a:tabLst>
            </a:pPr>
            <a:r>
              <a:rPr lang="en-US" altLang="ru-RU" sz="2000" dirty="0" err="1">
                <a:solidFill>
                  <a:srgbClr val="E7308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Oxygent</a:t>
            </a:r>
            <a:r>
              <a:rPr lang="en-US" altLang="ru-RU" sz="2000" dirty="0">
                <a:solidFill>
                  <a:srgbClr val="E7308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smtClean="0">
                <a:solidFill>
                  <a:srgbClr val="E7308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крем-окислитель</a:t>
            </a:r>
            <a:endParaRPr lang="ru-RU" altLang="ru-RU" sz="2000" dirty="0">
              <a:solidFill>
                <a:srgbClr val="E73083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</a:pPr>
            <a:r>
              <a:rPr lang="ru-RU" altLang="ru-RU" sz="17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Кремообразный</a:t>
            </a:r>
            <a:r>
              <a:rPr lang="ru-RU" altLang="ru-RU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окислитель, содержащий стабилизированную перекись водорода. Разработана для работы с крем-краской </a:t>
            </a:r>
            <a:r>
              <a:rPr lang="en-US" altLang="ru-RU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Million Glow</a:t>
            </a:r>
            <a:r>
              <a:rPr lang="ru-RU" altLang="ru-RU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осветляющей пудрой </a:t>
            </a:r>
            <a:r>
              <a:rPr lang="en-US" altLang="ru-RU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Royal Blond Powder</a:t>
            </a:r>
            <a:r>
              <a:rPr lang="ru-RU" altLang="ru-RU" sz="17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11641410"/>
              </p:ext>
            </p:extLst>
          </p:nvPr>
        </p:nvGraphicFramePr>
        <p:xfrm>
          <a:off x="6242304" y="1460619"/>
          <a:ext cx="5762625" cy="3437141"/>
        </p:xfrm>
        <a:graphic>
          <a:graphicData uri="http://schemas.openxmlformats.org/drawingml/2006/table">
            <a:tbl>
              <a:tblPr firstRow="1" firstCol="1" bandRow="1"/>
              <a:tblGrid>
                <a:gridCol w="1819275">
                  <a:extLst>
                    <a:ext uri="{9D8B030D-6E8A-4147-A177-3AD203B41FA5}">
                      <a16:colId xmlns:a16="http://schemas.microsoft.com/office/drawing/2014/main" val="3036754906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926926158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val="1386806444"/>
                    </a:ext>
                  </a:extLst>
                </a:gridCol>
              </a:tblGrid>
              <a:tr h="5672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Вид окрашивания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Крем-эмульсия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Время выдержки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7945662"/>
                  </a:ext>
                </a:extLst>
              </a:tr>
              <a:tr h="5672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Тонирование (пастельное)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1,5% (1:2)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10-25 минут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1589504"/>
                  </a:ext>
                </a:extLst>
              </a:tr>
              <a:tr h="5672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Тон в тон, темнее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3% (1:1.5)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30-35 минут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3154292"/>
                  </a:ext>
                </a:extLst>
              </a:tr>
              <a:tr h="5677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Светлее на один тон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6% (1:1.5)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35-40 минут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4851380"/>
                  </a:ext>
                </a:extLst>
              </a:tr>
              <a:tr h="5672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Светлее на два тона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9% (1:1.5)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40-45 минут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51375303"/>
                  </a:ext>
                </a:extLst>
              </a:tr>
              <a:tr h="5672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Седые волосы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6% (1:1.5 или 1:1)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45 минут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0713892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4674284"/>
              </p:ext>
            </p:extLst>
          </p:nvPr>
        </p:nvGraphicFramePr>
        <p:xfrm>
          <a:off x="6242304" y="5559552"/>
          <a:ext cx="5714334" cy="1147954"/>
        </p:xfrm>
        <a:graphic>
          <a:graphicData uri="http://schemas.openxmlformats.org/drawingml/2006/table">
            <a:tbl>
              <a:tblPr firstRow="1" firstCol="1" bandRow="1"/>
              <a:tblGrid>
                <a:gridCol w="1904778">
                  <a:extLst>
                    <a:ext uri="{9D8B030D-6E8A-4147-A177-3AD203B41FA5}">
                      <a16:colId xmlns:a16="http://schemas.microsoft.com/office/drawing/2014/main" val="2962096677"/>
                    </a:ext>
                  </a:extLst>
                </a:gridCol>
                <a:gridCol w="1904778">
                  <a:extLst>
                    <a:ext uri="{9D8B030D-6E8A-4147-A177-3AD203B41FA5}">
                      <a16:colId xmlns:a16="http://schemas.microsoft.com/office/drawing/2014/main" val="4268233552"/>
                    </a:ext>
                  </a:extLst>
                </a:gridCol>
                <a:gridCol w="1904778">
                  <a:extLst>
                    <a:ext uri="{9D8B030D-6E8A-4147-A177-3AD203B41FA5}">
                      <a16:colId xmlns:a16="http://schemas.microsoft.com/office/drawing/2014/main" val="268491088"/>
                    </a:ext>
                  </a:extLst>
                </a:gridCol>
              </a:tblGrid>
              <a:tr h="500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Вид окрашивания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Крем-эмульсия 1:2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Время выдержки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58732416"/>
                  </a:ext>
                </a:extLst>
              </a:tr>
              <a:tr h="5008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Светлее на 3-4 тона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9%; 12%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50-60 минут</a:t>
                      </a:r>
                      <a:endParaRPr lang="ru-RU" sz="18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7470653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193535" y="1091288"/>
            <a:ext cx="58113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</a:pPr>
            <a:r>
              <a:rPr lang="ru-RU" alt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Выбор крем-окислителя</a:t>
            </a:r>
            <a:endParaRPr lang="ru-RU" altLang="ru-RU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181342" y="5043990"/>
            <a:ext cx="5646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Стойкое окрашивание специальным </a:t>
            </a:r>
            <a:r>
              <a:rPr lang="ru-RU" b="1" dirty="0" err="1"/>
              <a:t>блондом</a:t>
            </a:r>
            <a:r>
              <a:rPr lang="ru-RU" b="1" dirty="0"/>
              <a:t> 900-ым</a:t>
            </a:r>
          </a:p>
        </p:txBody>
      </p:sp>
    </p:spTree>
    <p:extLst>
      <p:ext uri="{BB962C8B-B14F-4D97-AF65-F5344CB8AC3E}">
        <p14:creationId xmlns:p14="http://schemas.microsoft.com/office/powerpoint/2010/main" val="590308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719227"/>
            <a:ext cx="58963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/>
              <a:t> </a:t>
            </a:r>
            <a:r>
              <a:rPr lang="en-US" sz="4000" b="1" dirty="0" smtClean="0"/>
              <a:t>        </a:t>
            </a:r>
            <a:r>
              <a:rPr lang="en-US" sz="2800" b="1" dirty="0" smtClean="0">
                <a:solidFill>
                  <a:schemeClr val="bg1"/>
                </a:solidFill>
              </a:rPr>
              <a:t>beauty-magazine.ru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8-800-7000-170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5264" cy="905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5264" y="0"/>
            <a:ext cx="2834640" cy="905600"/>
          </a:xfrm>
          <a:prstGeom prst="rect">
            <a:avLst/>
          </a:prstGeom>
          <a:solidFill>
            <a:srgbClr val="EA2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52800" y="0"/>
            <a:ext cx="2639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TNL </a:t>
            </a:r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краситель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87440" y="0"/>
            <a:ext cx="6096000" cy="357020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</a:pPr>
            <a:r>
              <a:rPr lang="ru-RU" altLang="ru-RU" sz="2800" smtClean="0">
                <a:solidFill>
                  <a:srgbClr val="E73083"/>
                </a:solidFill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Окрашивание седых волос</a:t>
            </a:r>
            <a:endParaRPr lang="ru-RU" altLang="ru-RU" sz="2800" smtClean="0">
              <a:solidFill>
                <a:srgbClr val="E73083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Натуральный тон должен быть темнее на одну глубину тона, чем желаемый оттенок.</a:t>
            </a:r>
            <a:endParaRPr lang="ru-RU" altLang="ru-RU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Тона 1.хх – 5.хх + 6%-ый крем-активатор самостоятельно закрашивают седину.</a:t>
            </a:r>
            <a:endParaRPr lang="ru-RU" altLang="ru-RU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Тона 10.хх-900-ые не предназначены для окрашивания седых волос.</a:t>
            </a:r>
            <a:endParaRPr lang="ru-RU" altLang="ru-RU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Время выдержки при окрашивании седых волос всегда 45 минут.</a:t>
            </a:r>
            <a:endParaRPr lang="ru-RU" altLang="ru-RU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Стойкое окрашивание седых волос 1:1,5 или 1:1 (в зависимости от количества и структуры седины)</a:t>
            </a:r>
            <a:endParaRPr lang="ru-RU" altLang="ru-RU" smtClean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dirty="0">
              <a:latin typeface="Arial" panose="020B060402020202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0447799"/>
              </p:ext>
            </p:extLst>
          </p:nvPr>
        </p:nvGraphicFramePr>
        <p:xfrm>
          <a:off x="6280404" y="3257806"/>
          <a:ext cx="5594096" cy="3338065"/>
        </p:xfrm>
        <a:graphic>
          <a:graphicData uri="http://schemas.openxmlformats.org/drawingml/2006/table">
            <a:tbl>
              <a:tblPr firstRow="1" firstCol="1" bandRow="1"/>
              <a:tblGrid>
                <a:gridCol w="932050">
                  <a:extLst>
                    <a:ext uri="{9D8B030D-6E8A-4147-A177-3AD203B41FA5}">
                      <a16:colId xmlns:a16="http://schemas.microsoft.com/office/drawing/2014/main" val="3118424945"/>
                    </a:ext>
                  </a:extLst>
                </a:gridCol>
                <a:gridCol w="932050">
                  <a:extLst>
                    <a:ext uri="{9D8B030D-6E8A-4147-A177-3AD203B41FA5}">
                      <a16:colId xmlns:a16="http://schemas.microsoft.com/office/drawing/2014/main" val="726929376"/>
                    </a:ext>
                  </a:extLst>
                </a:gridCol>
                <a:gridCol w="932050">
                  <a:extLst>
                    <a:ext uri="{9D8B030D-6E8A-4147-A177-3AD203B41FA5}">
                      <a16:colId xmlns:a16="http://schemas.microsoft.com/office/drawing/2014/main" val="1176780909"/>
                    </a:ext>
                  </a:extLst>
                </a:gridCol>
                <a:gridCol w="859926">
                  <a:extLst>
                    <a:ext uri="{9D8B030D-6E8A-4147-A177-3AD203B41FA5}">
                      <a16:colId xmlns:a16="http://schemas.microsoft.com/office/drawing/2014/main" val="719622899"/>
                    </a:ext>
                  </a:extLst>
                </a:gridCol>
                <a:gridCol w="1050711">
                  <a:extLst>
                    <a:ext uri="{9D8B030D-6E8A-4147-A177-3AD203B41FA5}">
                      <a16:colId xmlns:a16="http://schemas.microsoft.com/office/drawing/2014/main" val="232698203"/>
                    </a:ext>
                  </a:extLst>
                </a:gridCol>
                <a:gridCol w="887309">
                  <a:extLst>
                    <a:ext uri="{9D8B030D-6E8A-4147-A177-3AD203B41FA5}">
                      <a16:colId xmlns:a16="http://schemas.microsoft.com/office/drawing/2014/main" val="1125560373"/>
                    </a:ext>
                  </a:extLst>
                </a:gridCol>
              </a:tblGrid>
              <a:tr h="11295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% седых волос</a:t>
                      </a:r>
                      <a:endParaRPr lang="ru-RU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Глубокие тона .00</a:t>
                      </a:r>
                      <a:endParaRPr lang="ru-RU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Желаемый цвет 6.хх-9.хх</a:t>
                      </a:r>
                      <a:endParaRPr lang="ru-RU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Крем-активатор</a:t>
                      </a:r>
                      <a:endParaRPr lang="ru-RU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корректоры</a:t>
                      </a:r>
                      <a:endParaRPr lang="ru-RU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Время выдержки</a:t>
                      </a:r>
                      <a:endParaRPr lang="ru-RU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38914324"/>
                  </a:ext>
                </a:extLst>
              </a:tr>
              <a:tr h="4907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 30%</a:t>
                      </a:r>
                      <a:endParaRPr lang="ru-RU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-----------------</a:t>
                      </a:r>
                      <a:endParaRPr lang="ru-RU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 часть</a:t>
                      </a:r>
                      <a:endParaRPr lang="ru-RU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6%</a:t>
                      </a:r>
                      <a:endParaRPr lang="ru-RU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----------------</a:t>
                      </a:r>
                      <a:endParaRPr lang="ru-RU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45</a:t>
                      </a:r>
                      <a:endParaRPr lang="ru-RU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1487893"/>
                  </a:ext>
                </a:extLst>
              </a:tr>
              <a:tr h="49077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30-60%</a:t>
                      </a:r>
                      <a:endParaRPr lang="ru-RU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 часть</a:t>
                      </a:r>
                      <a:endParaRPr lang="ru-RU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2 части</a:t>
                      </a:r>
                      <a:endParaRPr lang="ru-RU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6%</a:t>
                      </a:r>
                      <a:endParaRPr lang="ru-RU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----------------</a:t>
                      </a:r>
                      <a:endParaRPr lang="ru-RU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45</a:t>
                      </a:r>
                      <a:endParaRPr lang="ru-RU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3583194"/>
                  </a:ext>
                </a:extLst>
              </a:tr>
              <a:tr h="12269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60-100%</a:t>
                      </a:r>
                      <a:endParaRPr lang="ru-RU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 часть</a:t>
                      </a:r>
                      <a:endParaRPr lang="ru-RU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 часть</a:t>
                      </a:r>
                      <a:endParaRPr lang="ru-RU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6%</a:t>
                      </a:r>
                      <a:endParaRPr lang="ru-RU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До 1\3 общей массы красителя</a:t>
                      </a:r>
                      <a:endParaRPr lang="ru-RU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45</a:t>
                      </a:r>
                      <a:endParaRPr lang="ru-RU" sz="14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387306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953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719227"/>
            <a:ext cx="58963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/>
              <a:t> </a:t>
            </a:r>
            <a:r>
              <a:rPr lang="en-US" sz="4000" b="1" dirty="0" smtClean="0"/>
              <a:t>        </a:t>
            </a:r>
            <a:r>
              <a:rPr lang="en-US" sz="2800" b="1" dirty="0" smtClean="0">
                <a:solidFill>
                  <a:schemeClr val="bg1"/>
                </a:solidFill>
              </a:rPr>
              <a:t>beauty-magazine.ru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8-800-7000-170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5264" cy="905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5264" y="0"/>
            <a:ext cx="2834640" cy="905600"/>
          </a:xfrm>
          <a:prstGeom prst="rect">
            <a:avLst/>
          </a:prstGeom>
          <a:solidFill>
            <a:srgbClr val="EA2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52800" y="0"/>
            <a:ext cx="2639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TNL </a:t>
            </a:r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краситель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51709" t="4315" b="2441"/>
          <a:stretch/>
        </p:blipFill>
        <p:spPr>
          <a:xfrm>
            <a:off x="6089905" y="905601"/>
            <a:ext cx="6483096" cy="495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50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729"/>
          <a:stretch/>
        </p:blipFill>
        <p:spPr>
          <a:xfrm>
            <a:off x="5896356" y="905600"/>
            <a:ext cx="6295644" cy="4611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719227"/>
            <a:ext cx="58963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/>
              <a:t> </a:t>
            </a:r>
            <a:r>
              <a:rPr lang="en-US" sz="4000" b="1" dirty="0" smtClean="0"/>
              <a:t>        </a:t>
            </a:r>
            <a:r>
              <a:rPr lang="en-US" sz="2800" b="1" dirty="0" smtClean="0">
                <a:solidFill>
                  <a:schemeClr val="bg1"/>
                </a:solidFill>
              </a:rPr>
              <a:t>beauty-magazine.ru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8-800-7000-170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5264" cy="905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5264" y="0"/>
            <a:ext cx="2834640" cy="905600"/>
          </a:xfrm>
          <a:prstGeom prst="rect">
            <a:avLst/>
          </a:prstGeom>
          <a:solidFill>
            <a:srgbClr val="EA2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52800" y="0"/>
            <a:ext cx="2639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TNL </a:t>
            </a:r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краситель</a:t>
            </a:r>
          </a:p>
        </p:txBody>
      </p:sp>
    </p:spTree>
    <p:extLst>
      <p:ext uri="{BB962C8B-B14F-4D97-AF65-F5344CB8AC3E}">
        <p14:creationId xmlns:p14="http://schemas.microsoft.com/office/powerpoint/2010/main" val="183861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719227"/>
            <a:ext cx="58963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/>
              <a:t> </a:t>
            </a:r>
            <a:r>
              <a:rPr lang="en-US" sz="4000" b="1" dirty="0" smtClean="0"/>
              <a:t>        </a:t>
            </a:r>
            <a:r>
              <a:rPr lang="en-US" sz="2800" b="1" dirty="0" smtClean="0">
                <a:solidFill>
                  <a:schemeClr val="bg1"/>
                </a:solidFill>
              </a:rPr>
              <a:t>beauty-magazine.ru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8-800-7000-170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5264" cy="905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5264" y="0"/>
            <a:ext cx="2834640" cy="905600"/>
          </a:xfrm>
          <a:prstGeom prst="rect">
            <a:avLst/>
          </a:prstGeom>
          <a:solidFill>
            <a:srgbClr val="EA2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52800" y="0"/>
            <a:ext cx="2639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TNL </a:t>
            </a:r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краситель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87440" y="-150506"/>
            <a:ext cx="6096000" cy="715901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000" b="1" u="sng" dirty="0">
                <a:solidFill>
                  <a:srgbClr val="E73083"/>
                </a:solidFill>
              </a:rPr>
              <a:t>Million Glow Ammonia free collection Ceramides</a:t>
            </a:r>
            <a:endParaRPr lang="ru-RU" sz="2000" b="1" u="sng" dirty="0">
              <a:solidFill>
                <a:srgbClr val="E73083"/>
              </a:solidFill>
            </a:endParaRPr>
          </a:p>
          <a:p>
            <a:pPr lvl="0" fontAlgn="base">
              <a:lnSpc>
                <a:spcPct val="150000"/>
              </a:lnSpc>
            </a:pPr>
            <a:r>
              <a:rPr lang="en-US" dirty="0"/>
              <a:t>   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Million Glow Ammonia free collection Ceramides 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керамидами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позволяет выполнить окрашивание максимально безопасно для волос.</a:t>
            </a:r>
            <a:r>
              <a:rPr lang="ru-RU" dirty="0"/>
              <a:t> </a:t>
            </a:r>
          </a:p>
          <a:p>
            <a:pPr marL="342900" lvl="0" indent="-342900" fontAlgn="base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ru-RU" b="1" dirty="0" err="1">
                <a:solidFill>
                  <a:srgbClr val="823185"/>
                </a:solidFill>
              </a:rPr>
              <a:t>Керамиды</a:t>
            </a:r>
            <a:r>
              <a:rPr lang="ru-RU" b="1" dirty="0">
                <a:solidFill>
                  <a:srgbClr val="823185"/>
                </a:solidFill>
              </a:rPr>
              <a:t>:</a:t>
            </a:r>
            <a:endParaRPr lang="ru-RU" dirty="0">
              <a:solidFill>
                <a:srgbClr val="823185"/>
              </a:solidFill>
            </a:endParaRPr>
          </a:p>
          <a:p>
            <a:pPr fontAlgn="base">
              <a:lnSpc>
                <a:spcPct val="150000"/>
              </a:lnSpc>
            </a:pPr>
            <a:r>
              <a:rPr lang="ru-RU" b="1" dirty="0"/>
              <a:t> Укрепляют волосы.</a:t>
            </a:r>
            <a:br>
              <a:rPr lang="ru-RU" b="1" dirty="0"/>
            </a:b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При использовании средств с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керамидами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волосы очень красиво блестят и меньше повреждаются при укладках и воздействии высоких температур.</a:t>
            </a:r>
          </a:p>
          <a:p>
            <a:pPr fontAlgn="base">
              <a:lnSpc>
                <a:spcPct val="150000"/>
              </a:lnSpc>
            </a:pPr>
            <a:r>
              <a:rPr lang="ru-RU" b="1" dirty="0"/>
              <a:t>Не дают влаге испаряться из волос.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Регулярное использование масок и сывороток с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керамидами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помогает предупредить ломкость и появление секущихся кончиков.</a:t>
            </a:r>
          </a:p>
          <a:p>
            <a:pPr>
              <a:lnSpc>
                <a:spcPct val="150000"/>
              </a:lnSpc>
            </a:pPr>
            <a:r>
              <a:rPr lang="ru-RU" b="1" dirty="0"/>
              <a:t>Работают как «цемент», поддерживая структуру волос.</a:t>
            </a:r>
            <a:r>
              <a:rPr lang="ru-RU" dirty="0"/>
              <a:t/>
            </a:r>
            <a:br>
              <a:rPr lang="ru-RU" dirty="0"/>
            </a:b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Если мы представим кутикулу как черепицу на крыше, то </a:t>
            </a:r>
            <a:r>
              <a:rPr lang="ru-RU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керамиды</a:t>
            </a:r>
            <a:r>
              <a:rPr lang="ru-RU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будут тем клеем, который удерживает черепицы вместе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6353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719227"/>
            <a:ext cx="58963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/>
              <a:t> </a:t>
            </a:r>
            <a:r>
              <a:rPr lang="en-US" sz="4000" b="1" dirty="0" smtClean="0"/>
              <a:t>        </a:t>
            </a:r>
            <a:r>
              <a:rPr lang="en-US" sz="2800" b="1" dirty="0" smtClean="0">
                <a:solidFill>
                  <a:schemeClr val="bg1"/>
                </a:solidFill>
              </a:rPr>
              <a:t>beauty-magazine.ru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8-800-7000-170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5264" cy="905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5264" y="0"/>
            <a:ext cx="2834640" cy="905600"/>
          </a:xfrm>
          <a:prstGeom prst="rect">
            <a:avLst/>
          </a:prstGeom>
          <a:solidFill>
            <a:srgbClr val="EA2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52800" y="0"/>
            <a:ext cx="2639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TNL </a:t>
            </a:r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краситель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87440" y="0"/>
            <a:ext cx="6096000" cy="6324808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250000"/>
              </a:lnSpc>
              <a:buFont typeface="Wingdings" panose="05000000000000000000" pitchFamily="2" charset="2"/>
              <a:buChar char="q"/>
            </a:pPr>
            <a:r>
              <a:rPr lang="ru-RU" b="1" dirty="0">
                <a:solidFill>
                  <a:srgbClr val="E73083"/>
                </a:solidFill>
              </a:rPr>
              <a:t>Цветовая палитра</a:t>
            </a:r>
            <a:endParaRPr lang="ru-RU" dirty="0">
              <a:solidFill>
                <a:srgbClr val="E73083"/>
              </a:solidFill>
            </a:endParaRPr>
          </a:p>
          <a:p>
            <a:pPr>
              <a:lnSpc>
                <a:spcPct val="250000"/>
              </a:lnSpc>
            </a:pPr>
            <a:r>
              <a:rPr lang="ru-RU" dirty="0"/>
              <a:t>  Палитра 43 самых востребованных оттенков на сегодняшний день, позволяющая выполнить работы по окрашиванию тон в тон, </a:t>
            </a:r>
            <a:r>
              <a:rPr lang="ru-RU" dirty="0" err="1"/>
              <a:t>тонирования</a:t>
            </a:r>
            <a:r>
              <a:rPr lang="ru-RU" dirty="0"/>
              <a:t>.</a:t>
            </a:r>
          </a:p>
          <a:p>
            <a:pPr marL="457200" indent="-4572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82045"/>
                </a:solidFill>
              </a:rPr>
              <a:t>Эластичная консистенция, удобство в нанесении.</a:t>
            </a:r>
          </a:p>
          <a:p>
            <a:pPr marL="457200" indent="-4572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82045"/>
                </a:solidFill>
              </a:rPr>
              <a:t>Приятный аромат.</a:t>
            </a:r>
          </a:p>
          <a:p>
            <a:pPr marL="457200" indent="-4572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82045"/>
                </a:solidFill>
              </a:rPr>
              <a:t> Максимально бережно при работе с кожей головы.</a:t>
            </a:r>
          </a:p>
          <a:p>
            <a:pPr marL="457200" indent="-4572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82045"/>
                </a:solidFill>
              </a:rPr>
              <a:t>Стойкость оттенков до 6 недель.</a:t>
            </a:r>
          </a:p>
          <a:p>
            <a:pPr marL="457200" indent="-45720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282045"/>
                </a:solidFill>
              </a:rPr>
              <a:t> До 70% покрытие седины</a:t>
            </a:r>
          </a:p>
        </p:txBody>
      </p:sp>
    </p:spTree>
    <p:extLst>
      <p:ext uri="{BB962C8B-B14F-4D97-AF65-F5344CB8AC3E}">
        <p14:creationId xmlns:p14="http://schemas.microsoft.com/office/powerpoint/2010/main" val="123742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719227"/>
            <a:ext cx="58963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/>
              <a:t> </a:t>
            </a:r>
            <a:r>
              <a:rPr lang="en-US" sz="4000" b="1" dirty="0" smtClean="0"/>
              <a:t>        </a:t>
            </a:r>
            <a:r>
              <a:rPr lang="en-US" sz="2800" b="1" dirty="0" smtClean="0">
                <a:solidFill>
                  <a:schemeClr val="bg1"/>
                </a:solidFill>
              </a:rPr>
              <a:t>beauty-magazine.ru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8-800-7000-170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5264" cy="905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5264" y="0"/>
            <a:ext cx="2834640" cy="905600"/>
          </a:xfrm>
          <a:prstGeom prst="rect">
            <a:avLst/>
          </a:prstGeom>
          <a:solidFill>
            <a:srgbClr val="EA2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52800" y="0"/>
            <a:ext cx="2639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TNL </a:t>
            </a:r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краситель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297168" y="259765"/>
            <a:ext cx="6096000" cy="65248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300000"/>
              </a:lnSpc>
              <a:spcAft>
                <a:spcPts val="800"/>
              </a:spcAft>
              <a:tabLst>
                <a:tab pos="5057775" algn="l"/>
              </a:tabLst>
            </a:pPr>
            <a:r>
              <a:rPr lang="ru-RU" b="1" dirty="0">
                <a:solidFill>
                  <a:srgbClr val="E7308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Пропорции смешивания</a:t>
            </a:r>
            <a:endParaRPr lang="ru-RU" dirty="0">
              <a:solidFill>
                <a:srgbClr val="E73083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300000"/>
              </a:lnSpc>
              <a:spcAft>
                <a:spcPts val="800"/>
              </a:spcAft>
              <a:tabLst>
                <a:tab pos="5057775" algn="l"/>
              </a:tabLst>
            </a:pPr>
            <a:r>
              <a:rPr lang="ru-RU" dirty="0">
                <a:solidFill>
                  <a:srgbClr val="82318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выполнения окрашивания тон в тон:</a:t>
            </a:r>
          </a:p>
          <a:p>
            <a:pPr>
              <a:lnSpc>
                <a:spcPct val="300000"/>
              </a:lnSpc>
              <a:spcAft>
                <a:spcPts val="800"/>
              </a:spcAft>
              <a:tabLst>
                <a:tab pos="5057775" algn="l"/>
              </a:tabLs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 к 1.5</a:t>
            </a:r>
          </a:p>
          <a:p>
            <a:pPr>
              <a:lnSpc>
                <a:spcPct val="300000"/>
              </a:lnSpc>
              <a:spcAft>
                <a:spcPts val="800"/>
              </a:spcAft>
              <a:tabLst>
                <a:tab pos="5057775" algn="l"/>
              </a:tabLst>
            </a:pPr>
            <a:r>
              <a:rPr lang="ru-RU" dirty="0">
                <a:solidFill>
                  <a:srgbClr val="82318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dirty="0" err="1">
                <a:solidFill>
                  <a:srgbClr val="82318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тонирования</a:t>
            </a:r>
            <a:r>
              <a:rPr lang="ru-RU" dirty="0">
                <a:solidFill>
                  <a:srgbClr val="82318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300000"/>
              </a:lnSpc>
              <a:spcAft>
                <a:spcPts val="800"/>
              </a:spcAft>
              <a:tabLst>
                <a:tab pos="5057775" algn="l"/>
              </a:tabLs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к 2</a:t>
            </a:r>
          </a:p>
          <a:p>
            <a:pPr>
              <a:lnSpc>
                <a:spcPct val="300000"/>
              </a:lnSpc>
              <a:spcAft>
                <a:spcPts val="800"/>
              </a:spcAft>
              <a:tabLst>
                <a:tab pos="5057775" algn="l"/>
              </a:tabLst>
            </a:pPr>
            <a:r>
              <a:rPr lang="ru-RU" dirty="0">
                <a:solidFill>
                  <a:srgbClr val="82318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</a:t>
            </a:r>
            <a:r>
              <a:rPr lang="ru-RU" dirty="0" err="1">
                <a:solidFill>
                  <a:srgbClr val="82318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мотирования</a:t>
            </a:r>
            <a:r>
              <a:rPr lang="ru-RU" dirty="0">
                <a:solidFill>
                  <a:srgbClr val="82318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седины:</a:t>
            </a:r>
          </a:p>
          <a:p>
            <a:pPr>
              <a:lnSpc>
                <a:spcPct val="300000"/>
              </a:lnSpc>
              <a:spcAft>
                <a:spcPts val="800"/>
              </a:spcAft>
              <a:tabLst>
                <a:tab pos="5057775" algn="l"/>
              </a:tabLs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1 к 1.5, 1 к 1</a:t>
            </a:r>
          </a:p>
        </p:txBody>
      </p:sp>
    </p:spTree>
    <p:extLst>
      <p:ext uri="{BB962C8B-B14F-4D97-AF65-F5344CB8AC3E}">
        <p14:creationId xmlns:p14="http://schemas.microsoft.com/office/powerpoint/2010/main" val="243402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719227"/>
            <a:ext cx="58963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/>
              <a:t> </a:t>
            </a:r>
            <a:r>
              <a:rPr lang="en-US" sz="4000" b="1" dirty="0" smtClean="0"/>
              <a:t>        </a:t>
            </a:r>
            <a:r>
              <a:rPr lang="en-US" sz="2800" b="1" dirty="0" smtClean="0">
                <a:solidFill>
                  <a:schemeClr val="bg1"/>
                </a:solidFill>
              </a:rPr>
              <a:t>beauty-magazine.ru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8-800-7000-170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5264" cy="905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5264" y="0"/>
            <a:ext cx="2834640" cy="905600"/>
          </a:xfrm>
          <a:prstGeom prst="rect">
            <a:avLst/>
          </a:prstGeom>
          <a:solidFill>
            <a:srgbClr val="EA2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52800" y="0"/>
            <a:ext cx="2639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TNL </a:t>
            </a:r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краситель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096000" y="182434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ru-RU" sz="2000" b="1" dirty="0">
                <a:solidFill>
                  <a:srgbClr val="E73083"/>
                </a:solidFill>
              </a:rPr>
              <a:t>Цветовое обозначение</a:t>
            </a:r>
            <a:endParaRPr lang="ru-RU" sz="2000" dirty="0">
              <a:solidFill>
                <a:srgbClr val="E73083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</a:pPr>
            <a:r>
              <a:rPr lang="ru-RU" altLang="ru-RU" dirty="0">
                <a:solidFill>
                  <a:srgbClr val="28204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Классификация оттенков крем-краски </a:t>
            </a:r>
            <a:r>
              <a:rPr lang="en-US" altLang="ru-RU" dirty="0">
                <a:solidFill>
                  <a:srgbClr val="28204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Million Glow</a:t>
            </a:r>
            <a:r>
              <a:rPr lang="ru-RU" altLang="ru-RU" dirty="0">
                <a:solidFill>
                  <a:srgbClr val="282045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соответствует международной шкале цветов. По цифровому обозначению красителя можно определить глубину и цвет тонов</a:t>
            </a:r>
            <a:endParaRPr lang="ru-RU" altLang="ru-RU" dirty="0">
              <a:solidFill>
                <a:srgbClr val="282045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tabLst>
                <a:tab pos="5057775" algn="l"/>
              </a:tabLst>
            </a:pPr>
            <a:endParaRPr lang="ru-RU" altLang="ru-RU" sz="16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819719"/>
              </p:ext>
            </p:extLst>
          </p:nvPr>
        </p:nvGraphicFramePr>
        <p:xfrm>
          <a:off x="6201156" y="1708160"/>
          <a:ext cx="5873495" cy="4824542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402822">
                  <a:extLst>
                    <a:ext uri="{9D8B030D-6E8A-4147-A177-3AD203B41FA5}">
                      <a16:colId xmlns:a16="http://schemas.microsoft.com/office/drawing/2014/main" val="3521059926"/>
                    </a:ext>
                  </a:extLst>
                </a:gridCol>
                <a:gridCol w="3470673">
                  <a:extLst>
                    <a:ext uri="{9D8B030D-6E8A-4147-A177-3AD203B41FA5}">
                      <a16:colId xmlns:a16="http://schemas.microsoft.com/office/drawing/2014/main" val="227785394"/>
                    </a:ext>
                  </a:extLst>
                </a:gridCol>
              </a:tblGrid>
              <a:tr h="6089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600" dirty="0">
                          <a:effectLst/>
                        </a:rPr>
                        <a:t>10.0 платиновый блонд</a:t>
                      </a:r>
                      <a:endParaRPr lang="ru-RU" sz="16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600" dirty="0">
                          <a:effectLst/>
                        </a:rPr>
                        <a:t>Х.хх – первая цифра – глубина тона</a:t>
                      </a:r>
                      <a:endParaRPr lang="ru-RU" sz="1600" b="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extLst>
                  <a:ext uri="{0D108BD9-81ED-4DB2-BD59-A6C34878D82A}">
                    <a16:rowId xmlns:a16="http://schemas.microsoft.com/office/drawing/2014/main" val="1788185468"/>
                  </a:ext>
                </a:extLst>
              </a:tr>
              <a:tr h="6089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600" dirty="0">
                          <a:effectLst/>
                        </a:rPr>
                        <a:t>9.0 очень светлый блонд</a:t>
                      </a:r>
                      <a:endParaRPr lang="ru-RU" sz="16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600" dirty="0">
                          <a:effectLst/>
                        </a:rPr>
                        <a:t>х.Хх – вторая цифра – основной оттенок</a:t>
                      </a:r>
                      <a:endParaRPr lang="ru-RU" sz="1600" b="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extLst>
                  <a:ext uri="{0D108BD9-81ED-4DB2-BD59-A6C34878D82A}">
                    <a16:rowId xmlns:a16="http://schemas.microsoft.com/office/drawing/2014/main" val="1948190576"/>
                  </a:ext>
                </a:extLst>
              </a:tr>
              <a:tr h="60898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600" dirty="0">
                          <a:effectLst/>
                        </a:rPr>
                        <a:t>8.0 светлый блонд</a:t>
                      </a:r>
                      <a:endParaRPr lang="ru-RU" sz="16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600" dirty="0">
                          <a:effectLst/>
                        </a:rPr>
                        <a:t>х.хХ – третья цифра – дополнительный оттенок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extLst>
                  <a:ext uri="{0D108BD9-81ED-4DB2-BD59-A6C34878D82A}">
                    <a16:rowId xmlns:a16="http://schemas.microsoft.com/office/drawing/2014/main" val="1998682168"/>
                  </a:ext>
                </a:extLst>
              </a:tr>
              <a:tr h="9134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600" dirty="0">
                          <a:effectLst/>
                        </a:rPr>
                        <a:t>7.0 блонд</a:t>
                      </a:r>
                      <a:endParaRPr lang="ru-RU" sz="16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600" dirty="0">
                          <a:effectLst/>
                        </a:rPr>
                        <a:t>х.22 – вторая и третья цифры одинаковые – усилен цветовой оттенок (</a:t>
                      </a:r>
                      <a:r>
                        <a:rPr lang="ru-RU" sz="1600" dirty="0" smtClean="0">
                          <a:effectLst/>
                        </a:rPr>
                        <a:t>интенсивность)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extLst>
                  <a:ext uri="{0D108BD9-81ED-4DB2-BD59-A6C34878D82A}">
                    <a16:rowId xmlns:a16="http://schemas.microsoft.com/office/drawing/2014/main" val="2524891518"/>
                  </a:ext>
                </a:extLst>
              </a:tr>
              <a:tr h="4659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600" dirty="0">
                          <a:effectLst/>
                        </a:rPr>
                        <a:t>6.0 темный блонд</a:t>
                      </a:r>
                      <a:endParaRPr lang="ru-RU" sz="16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942657656"/>
                  </a:ext>
                </a:extLst>
              </a:tr>
              <a:tr h="5635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600" dirty="0">
                          <a:effectLst/>
                        </a:rPr>
                        <a:t>5.0 светлый коричневый</a:t>
                      </a:r>
                      <a:endParaRPr lang="ru-RU" sz="16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86000380"/>
                  </a:ext>
                </a:extLst>
              </a:tr>
              <a:tr h="54254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600" dirty="0">
                          <a:effectLst/>
                        </a:rPr>
                        <a:t>4.0 коричневый</a:t>
                      </a:r>
                      <a:endParaRPr lang="ru-RU" sz="16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30232870"/>
                  </a:ext>
                </a:extLst>
              </a:tr>
              <a:tr h="51204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600" dirty="0">
                          <a:effectLst/>
                        </a:rPr>
                        <a:t>3.0 темный коричневый</a:t>
                      </a:r>
                      <a:endParaRPr lang="ru-RU" sz="16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836595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7578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719227"/>
            <a:ext cx="58963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/>
              <a:t> </a:t>
            </a:r>
            <a:r>
              <a:rPr lang="en-US" sz="4000" b="1" dirty="0" smtClean="0"/>
              <a:t>        </a:t>
            </a:r>
            <a:r>
              <a:rPr lang="en-US" sz="2800" b="1" dirty="0" smtClean="0">
                <a:solidFill>
                  <a:schemeClr val="bg1"/>
                </a:solidFill>
              </a:rPr>
              <a:t>beauty-magazine.ru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8-800-7000-170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5264" cy="905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5264" y="0"/>
            <a:ext cx="2834640" cy="905600"/>
          </a:xfrm>
          <a:prstGeom prst="rect">
            <a:avLst/>
          </a:prstGeom>
          <a:solidFill>
            <a:srgbClr val="EA2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52800" y="0"/>
            <a:ext cx="2639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TNL </a:t>
            </a:r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краситель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089904" y="0"/>
            <a:ext cx="3255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q"/>
              <a:tabLst>
                <a:tab pos="5057775" algn="l"/>
              </a:tabLst>
            </a:pPr>
            <a:r>
              <a:rPr lang="ru-RU" altLang="ru-RU" sz="2400" dirty="0">
                <a:solidFill>
                  <a:srgbClr val="E7308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оттенки</a:t>
            </a:r>
            <a:endParaRPr lang="ru-RU" altLang="ru-RU" sz="2400" dirty="0">
              <a:solidFill>
                <a:srgbClr val="E73083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005903"/>
              </p:ext>
            </p:extLst>
          </p:nvPr>
        </p:nvGraphicFramePr>
        <p:xfrm>
          <a:off x="6299200" y="596900"/>
          <a:ext cx="5727699" cy="6060916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20577">
                  <a:extLst>
                    <a:ext uri="{9D8B030D-6E8A-4147-A177-3AD203B41FA5}">
                      <a16:colId xmlns:a16="http://schemas.microsoft.com/office/drawing/2014/main" val="866162132"/>
                    </a:ext>
                  </a:extLst>
                </a:gridCol>
                <a:gridCol w="1496638">
                  <a:extLst>
                    <a:ext uri="{9D8B030D-6E8A-4147-A177-3AD203B41FA5}">
                      <a16:colId xmlns:a16="http://schemas.microsoft.com/office/drawing/2014/main" val="575867079"/>
                    </a:ext>
                  </a:extLst>
                </a:gridCol>
                <a:gridCol w="2610750">
                  <a:extLst>
                    <a:ext uri="{9D8B030D-6E8A-4147-A177-3AD203B41FA5}">
                      <a16:colId xmlns:a16="http://schemas.microsoft.com/office/drawing/2014/main" val="3628421965"/>
                    </a:ext>
                  </a:extLst>
                </a:gridCol>
                <a:gridCol w="1299734">
                  <a:extLst>
                    <a:ext uri="{9D8B030D-6E8A-4147-A177-3AD203B41FA5}">
                      <a16:colId xmlns:a16="http://schemas.microsoft.com/office/drawing/2014/main" val="631276624"/>
                    </a:ext>
                  </a:extLst>
                </a:gridCol>
              </a:tblGrid>
              <a:tr h="8707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Пепельный</a:t>
                      </a:r>
                      <a:endParaRPr lang="ru-RU" sz="18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Зеленый+синий</a:t>
                      </a:r>
                      <a:endParaRPr lang="ru-RU" sz="18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Холодный</a:t>
                      </a:r>
                      <a:endParaRPr lang="ru-RU" sz="18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9718932"/>
                  </a:ext>
                </a:extLst>
              </a:tr>
              <a:tr h="8708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Фиолетовый</a:t>
                      </a:r>
                      <a:endParaRPr lang="ru-RU" sz="18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Красный+синий</a:t>
                      </a:r>
                      <a:endParaRPr lang="ru-RU" sz="18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Холодный</a:t>
                      </a:r>
                      <a:endParaRPr lang="ru-RU" sz="18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53538088"/>
                  </a:ext>
                </a:extLst>
              </a:tr>
              <a:tr h="6059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Золото</a:t>
                      </a:r>
                      <a:endParaRPr lang="ru-RU" sz="18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Бежевый</a:t>
                      </a:r>
                      <a:endParaRPr lang="ru-RU" sz="18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Теплый</a:t>
                      </a:r>
                      <a:endParaRPr lang="ru-RU" sz="18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45144563"/>
                  </a:ext>
                </a:extLst>
              </a:tr>
              <a:tr h="85192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4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Медный</a:t>
                      </a:r>
                      <a:endParaRPr lang="ru-RU" sz="18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Красный+желтый</a:t>
                      </a:r>
                      <a:endParaRPr lang="ru-RU" sz="18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Теплый</a:t>
                      </a:r>
                      <a:endParaRPr lang="ru-RU" sz="18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96719188"/>
                  </a:ext>
                </a:extLst>
              </a:tr>
              <a:tr h="7738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Махагон</a:t>
                      </a:r>
                      <a:endParaRPr lang="ru-RU" sz="18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Фиолетовый+красный</a:t>
                      </a:r>
                      <a:endParaRPr lang="ru-RU" sz="18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Холодный</a:t>
                      </a:r>
                      <a:endParaRPr lang="ru-RU" sz="18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60758835"/>
                  </a:ext>
                </a:extLst>
              </a:tr>
              <a:tr h="6059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6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Красный</a:t>
                      </a:r>
                      <a:endParaRPr lang="ru-RU" sz="18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Красный</a:t>
                      </a:r>
                      <a:endParaRPr lang="ru-RU" sz="18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Теплый</a:t>
                      </a:r>
                      <a:endParaRPr lang="ru-RU" sz="18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04809385"/>
                  </a:ext>
                </a:extLst>
              </a:tr>
              <a:tr h="8757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7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Матовый зеленый</a:t>
                      </a:r>
                      <a:endParaRPr lang="ru-RU" sz="18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Синий+желтый</a:t>
                      </a:r>
                      <a:endParaRPr lang="ru-RU" sz="18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Холодный</a:t>
                      </a:r>
                      <a:endParaRPr lang="ru-RU" sz="18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10686615"/>
                  </a:ext>
                </a:extLst>
              </a:tr>
              <a:tr h="6059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8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Коричневый</a:t>
                      </a:r>
                      <a:endParaRPr lang="ru-RU" sz="18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 smtClean="0">
                          <a:effectLst/>
                        </a:rPr>
                        <a:t>Синий+желтый+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 smtClean="0">
                          <a:effectLst/>
                        </a:rPr>
                        <a:t>красный</a:t>
                      </a:r>
                      <a:endParaRPr lang="ru-RU" sz="18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1800" dirty="0">
                          <a:effectLst/>
                        </a:rPr>
                        <a:t>Теплый</a:t>
                      </a:r>
                      <a:endParaRPr lang="ru-RU" sz="18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535672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023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719227"/>
            <a:ext cx="58963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/>
              <a:t> </a:t>
            </a:r>
            <a:r>
              <a:rPr lang="en-US" sz="4000" b="1" dirty="0" smtClean="0"/>
              <a:t>        </a:t>
            </a:r>
            <a:r>
              <a:rPr lang="en-US" sz="2800" b="1" dirty="0" smtClean="0">
                <a:solidFill>
                  <a:schemeClr val="bg1"/>
                </a:solidFill>
              </a:rPr>
              <a:t>beauty-magazine.ru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8-800-7000-170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5264" cy="905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5264" y="0"/>
            <a:ext cx="2834640" cy="905600"/>
          </a:xfrm>
          <a:prstGeom prst="rect">
            <a:avLst/>
          </a:prstGeom>
          <a:solidFill>
            <a:srgbClr val="EA2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52800" y="0"/>
            <a:ext cx="2639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TNL </a:t>
            </a:r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краситель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096000" y="89992"/>
            <a:ext cx="6096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dirty="0" err="1">
                <a:solidFill>
                  <a:srgbClr val="E73083"/>
                </a:solidFill>
              </a:rPr>
              <a:t>Oxygent</a:t>
            </a:r>
            <a:r>
              <a:rPr lang="en-US" sz="2000" dirty="0">
                <a:solidFill>
                  <a:srgbClr val="E73083"/>
                </a:solidFill>
              </a:rPr>
              <a:t> </a:t>
            </a:r>
            <a:r>
              <a:rPr lang="ru-RU" sz="2000" dirty="0">
                <a:solidFill>
                  <a:srgbClr val="E73083"/>
                </a:solidFill>
              </a:rPr>
              <a:t>крем-окислитель</a:t>
            </a:r>
          </a:p>
          <a:p>
            <a:r>
              <a:rPr lang="ru-RU" sz="2000" dirty="0" err="1"/>
              <a:t>Кремообразный</a:t>
            </a:r>
            <a:r>
              <a:rPr lang="ru-RU" sz="2000" dirty="0"/>
              <a:t> окислитель, содержащий стабилизированную перекись водорода. Разработана для работы с крем-краской </a:t>
            </a:r>
            <a:r>
              <a:rPr lang="en-US" sz="2000" dirty="0"/>
              <a:t>Million Glow Ammonia free collection Ceramides</a:t>
            </a:r>
            <a:endParaRPr lang="ru-RU" sz="2000" dirty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8016126"/>
              </p:ext>
            </p:extLst>
          </p:nvPr>
        </p:nvGraphicFramePr>
        <p:xfrm>
          <a:off x="6353175" y="1872008"/>
          <a:ext cx="5569457" cy="474519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841579">
                  <a:extLst>
                    <a:ext uri="{9D8B030D-6E8A-4147-A177-3AD203B41FA5}">
                      <a16:colId xmlns:a16="http://schemas.microsoft.com/office/drawing/2014/main" val="2849098534"/>
                    </a:ext>
                  </a:extLst>
                </a:gridCol>
                <a:gridCol w="1863939">
                  <a:extLst>
                    <a:ext uri="{9D8B030D-6E8A-4147-A177-3AD203B41FA5}">
                      <a16:colId xmlns:a16="http://schemas.microsoft.com/office/drawing/2014/main" val="4231055367"/>
                    </a:ext>
                  </a:extLst>
                </a:gridCol>
                <a:gridCol w="1863939">
                  <a:extLst>
                    <a:ext uri="{9D8B030D-6E8A-4147-A177-3AD203B41FA5}">
                      <a16:colId xmlns:a16="http://schemas.microsoft.com/office/drawing/2014/main" val="3802008021"/>
                    </a:ext>
                  </a:extLst>
                </a:gridCol>
              </a:tblGrid>
              <a:tr h="1026394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dirty="0" smtClean="0">
                          <a:effectLst/>
                        </a:rPr>
                        <a:t>Вид окрашивания</a:t>
                      </a:r>
                    </a:p>
                    <a:p>
                      <a:endParaRPr lang="ru-RU" sz="2000" dirty="0"/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Крем-эмульсия</a:t>
                      </a:r>
                      <a:endParaRPr lang="ru-RU" sz="20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Время выдержки</a:t>
                      </a:r>
                      <a:endParaRPr lang="ru-RU" sz="20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extLst>
                  <a:ext uri="{0D108BD9-81ED-4DB2-BD59-A6C34878D82A}">
                    <a16:rowId xmlns:a16="http://schemas.microsoft.com/office/drawing/2014/main" val="1887183879"/>
                  </a:ext>
                </a:extLst>
              </a:tr>
              <a:tr h="929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Тонирование (пастельное)</a:t>
                      </a:r>
                      <a:endParaRPr lang="ru-RU" sz="20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1,5% (1:2)</a:t>
                      </a:r>
                      <a:endParaRPr lang="ru-RU" sz="20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10-25 минут</a:t>
                      </a:r>
                      <a:endParaRPr lang="ru-RU" sz="20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extLst>
                  <a:ext uri="{0D108BD9-81ED-4DB2-BD59-A6C34878D82A}">
                    <a16:rowId xmlns:a16="http://schemas.microsoft.com/office/drawing/2014/main" val="2048468635"/>
                  </a:ext>
                </a:extLst>
              </a:tr>
              <a:tr h="92970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Тон в тон, темнее</a:t>
                      </a:r>
                      <a:endParaRPr lang="ru-RU" sz="20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3% (1:1.5)</a:t>
                      </a:r>
                      <a:endParaRPr lang="ru-RU" sz="20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 smtClean="0">
                          <a:effectLst/>
                        </a:rPr>
                        <a:t>35 минут</a:t>
                      </a:r>
                      <a:endParaRPr lang="ru-RU" sz="20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extLst>
                  <a:ext uri="{0D108BD9-81ED-4DB2-BD59-A6C34878D82A}">
                    <a16:rowId xmlns:a16="http://schemas.microsoft.com/office/drawing/2014/main" val="1810292133"/>
                  </a:ext>
                </a:extLst>
              </a:tr>
              <a:tr h="185940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Седые волосы (покрытие до 70%)</a:t>
                      </a:r>
                      <a:endParaRPr lang="ru-RU" sz="20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3% (1:1.5 или 1:1)</a:t>
                      </a:r>
                      <a:endParaRPr lang="ru-RU" sz="20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5057775" algn="l"/>
                        </a:tabLst>
                      </a:pPr>
                      <a:r>
                        <a:rPr lang="ru-RU" sz="2000" dirty="0">
                          <a:effectLst/>
                        </a:rPr>
                        <a:t>35 минут</a:t>
                      </a:r>
                      <a:endParaRPr lang="ru-RU" sz="2000" dirty="0">
                        <a:solidFill>
                          <a:srgbClr val="282045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360" marR="68360" marT="0" marB="0"/>
                </a:tc>
                <a:extLst>
                  <a:ext uri="{0D108BD9-81ED-4DB2-BD59-A6C34878D82A}">
                    <a16:rowId xmlns:a16="http://schemas.microsoft.com/office/drawing/2014/main" val="30299576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03507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719227"/>
            <a:ext cx="58963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/>
              <a:t> </a:t>
            </a:r>
            <a:r>
              <a:rPr lang="en-US" sz="4000" b="1" dirty="0" smtClean="0"/>
              <a:t>        </a:t>
            </a:r>
            <a:r>
              <a:rPr lang="en-US" sz="2800" b="1" dirty="0" smtClean="0">
                <a:solidFill>
                  <a:schemeClr val="bg1"/>
                </a:solidFill>
              </a:rPr>
              <a:t>beauty-magazine.ru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8-800-7000-170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5264" cy="905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5264" y="0"/>
            <a:ext cx="2834640" cy="905600"/>
          </a:xfrm>
          <a:prstGeom prst="rect">
            <a:avLst/>
          </a:prstGeom>
          <a:solidFill>
            <a:srgbClr val="EA2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52800" y="0"/>
            <a:ext cx="2639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TNL </a:t>
            </a:r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краситель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688" y="15584"/>
            <a:ext cx="484786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70729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719227"/>
            <a:ext cx="58963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/>
              <a:t> </a:t>
            </a:r>
            <a:r>
              <a:rPr lang="en-US" sz="4000" b="1" dirty="0" smtClean="0"/>
              <a:t>        </a:t>
            </a:r>
            <a:r>
              <a:rPr lang="en-US" sz="2800" b="1" dirty="0" smtClean="0">
                <a:solidFill>
                  <a:schemeClr val="bg1"/>
                </a:solidFill>
              </a:rPr>
              <a:t>beauty-magazine.ru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8-800-7000-170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5264" cy="905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5264" y="0"/>
            <a:ext cx="2834640" cy="905600"/>
          </a:xfrm>
          <a:prstGeom prst="rect">
            <a:avLst/>
          </a:prstGeom>
          <a:solidFill>
            <a:srgbClr val="EA2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52800" y="0"/>
            <a:ext cx="2639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TNL </a:t>
            </a:r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краситель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042" y="0"/>
            <a:ext cx="484786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561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719227"/>
            <a:ext cx="58963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/>
              <a:t> </a:t>
            </a:r>
            <a:r>
              <a:rPr lang="en-US" sz="4000" b="1" dirty="0" smtClean="0"/>
              <a:t>        </a:t>
            </a:r>
            <a:r>
              <a:rPr lang="en-US" sz="2800" b="1" dirty="0" smtClean="0">
                <a:solidFill>
                  <a:schemeClr val="bg1"/>
                </a:solidFill>
              </a:rPr>
              <a:t>beauty-magazine.ru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8-800-7000-170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5264" cy="905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5264" y="0"/>
            <a:ext cx="2834640" cy="905600"/>
          </a:xfrm>
          <a:prstGeom prst="rect">
            <a:avLst/>
          </a:prstGeom>
          <a:solidFill>
            <a:srgbClr val="EA2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52800" y="0"/>
            <a:ext cx="2639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TNL </a:t>
            </a:r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краситель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0219" y="0"/>
            <a:ext cx="4842802" cy="6850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117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9913" y="728672"/>
            <a:ext cx="6863414" cy="52880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719227"/>
            <a:ext cx="58963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/>
              <a:t> </a:t>
            </a:r>
            <a:r>
              <a:rPr lang="en-US" sz="4000" b="1" dirty="0" smtClean="0"/>
              <a:t>        </a:t>
            </a:r>
            <a:r>
              <a:rPr lang="en-US" sz="2800" b="1" dirty="0" smtClean="0">
                <a:solidFill>
                  <a:schemeClr val="bg1"/>
                </a:solidFill>
              </a:rPr>
              <a:t>beauty-magazine.ru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8-800-7000-170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5264" cy="905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5264" y="0"/>
            <a:ext cx="2834640" cy="905600"/>
          </a:xfrm>
          <a:prstGeom prst="rect">
            <a:avLst/>
          </a:prstGeom>
          <a:solidFill>
            <a:srgbClr val="EA2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52800" y="0"/>
            <a:ext cx="2639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TNL </a:t>
            </a:r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краситель</a:t>
            </a:r>
          </a:p>
        </p:txBody>
      </p:sp>
    </p:spTree>
    <p:extLst>
      <p:ext uri="{BB962C8B-B14F-4D97-AF65-F5344CB8AC3E}">
        <p14:creationId xmlns:p14="http://schemas.microsoft.com/office/powerpoint/2010/main" val="144934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719227"/>
            <a:ext cx="58963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/>
              <a:t> </a:t>
            </a:r>
            <a:r>
              <a:rPr lang="en-US" sz="4000" b="1" dirty="0" smtClean="0"/>
              <a:t>        </a:t>
            </a:r>
            <a:r>
              <a:rPr lang="en-US" sz="2800" b="1" dirty="0" smtClean="0">
                <a:solidFill>
                  <a:schemeClr val="bg1"/>
                </a:solidFill>
              </a:rPr>
              <a:t>beauty-magazine.ru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8-800-7000-170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5264" cy="905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5264" y="0"/>
            <a:ext cx="2834640" cy="905600"/>
          </a:xfrm>
          <a:prstGeom prst="rect">
            <a:avLst/>
          </a:prstGeom>
          <a:solidFill>
            <a:srgbClr val="EA2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52800" y="0"/>
            <a:ext cx="2639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TNL </a:t>
            </a:r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краситель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688" y="-47590"/>
            <a:ext cx="4847863" cy="69055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6759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719227"/>
            <a:ext cx="58963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/>
              <a:t> </a:t>
            </a:r>
            <a:r>
              <a:rPr lang="en-US" sz="4000" b="1" dirty="0" smtClean="0"/>
              <a:t>        </a:t>
            </a:r>
            <a:r>
              <a:rPr lang="en-US" sz="2800" b="1" dirty="0" smtClean="0">
                <a:solidFill>
                  <a:schemeClr val="bg1"/>
                </a:solidFill>
              </a:rPr>
              <a:t>beauty-magazine.ru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8-800-7000-170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5264" cy="905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5264" y="0"/>
            <a:ext cx="2834640" cy="905600"/>
          </a:xfrm>
          <a:prstGeom prst="rect">
            <a:avLst/>
          </a:prstGeom>
          <a:solidFill>
            <a:srgbClr val="EA2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52800" y="0"/>
            <a:ext cx="2639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TNL </a:t>
            </a:r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краситель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689" y="0"/>
            <a:ext cx="4847862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099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719227"/>
            <a:ext cx="58963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/>
              <a:t> </a:t>
            </a:r>
            <a:r>
              <a:rPr lang="en-US" sz="4000" b="1" dirty="0" smtClean="0"/>
              <a:t>        </a:t>
            </a:r>
            <a:r>
              <a:rPr lang="en-US" sz="2800" b="1" dirty="0" smtClean="0">
                <a:solidFill>
                  <a:schemeClr val="bg1"/>
                </a:solidFill>
              </a:rPr>
              <a:t>beauty-magazine.ru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8-800-7000-170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5264" cy="905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5264" y="0"/>
            <a:ext cx="2834640" cy="905600"/>
          </a:xfrm>
          <a:prstGeom prst="rect">
            <a:avLst/>
          </a:prstGeom>
          <a:solidFill>
            <a:srgbClr val="EA2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52800" y="0"/>
            <a:ext cx="2639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TNL </a:t>
            </a:r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краситель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316" y="-12369"/>
            <a:ext cx="4856607" cy="6870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8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719227"/>
            <a:ext cx="58963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/>
              <a:t> </a:t>
            </a:r>
            <a:r>
              <a:rPr lang="en-US" sz="4000" b="1" dirty="0" smtClean="0"/>
              <a:t>        </a:t>
            </a:r>
            <a:r>
              <a:rPr lang="en-US" sz="2800" b="1" dirty="0" smtClean="0">
                <a:solidFill>
                  <a:schemeClr val="bg1"/>
                </a:solidFill>
              </a:rPr>
              <a:t>beauty-magazine.ru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8-800-7000-170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5264" cy="905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5264" y="0"/>
            <a:ext cx="2834640" cy="905600"/>
          </a:xfrm>
          <a:prstGeom prst="rect">
            <a:avLst/>
          </a:prstGeom>
          <a:solidFill>
            <a:srgbClr val="EA2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52800" y="0"/>
            <a:ext cx="2639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TNL </a:t>
            </a:r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краситель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481" y="0"/>
            <a:ext cx="47562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45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719227"/>
            <a:ext cx="58963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/>
              <a:t> </a:t>
            </a:r>
            <a:r>
              <a:rPr lang="en-US" sz="4000" b="1" dirty="0" smtClean="0"/>
              <a:t>        </a:t>
            </a:r>
            <a:r>
              <a:rPr lang="en-US" sz="2800" b="1" dirty="0" smtClean="0">
                <a:solidFill>
                  <a:schemeClr val="bg1"/>
                </a:solidFill>
              </a:rPr>
              <a:t>beauty-magazine.ru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8-800-7000-170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5264" cy="905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5264" y="0"/>
            <a:ext cx="2834640" cy="905600"/>
          </a:xfrm>
          <a:prstGeom prst="rect">
            <a:avLst/>
          </a:prstGeom>
          <a:solidFill>
            <a:srgbClr val="EA2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52800" y="0"/>
            <a:ext cx="2639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TNL </a:t>
            </a:r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краситель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689" y="0"/>
            <a:ext cx="48478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94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719227"/>
            <a:ext cx="58963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/>
              <a:t> </a:t>
            </a:r>
            <a:r>
              <a:rPr lang="en-US" sz="4000" b="1" dirty="0" smtClean="0"/>
              <a:t>        </a:t>
            </a:r>
            <a:r>
              <a:rPr lang="en-US" sz="2800" b="1" dirty="0" smtClean="0">
                <a:solidFill>
                  <a:schemeClr val="bg1"/>
                </a:solidFill>
              </a:rPr>
              <a:t>beauty-magazine.ru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8-800-7000-170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5264" cy="905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5264" y="0"/>
            <a:ext cx="2834640" cy="905600"/>
          </a:xfrm>
          <a:prstGeom prst="rect">
            <a:avLst/>
          </a:prstGeom>
          <a:solidFill>
            <a:srgbClr val="EA2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52800" y="0"/>
            <a:ext cx="2639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TNL </a:t>
            </a:r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краситель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315456" y="2548128"/>
            <a:ext cx="56692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rgbClr val="823185"/>
                </a:solidFill>
              </a:rPr>
              <a:t>Спасибо за внимание!</a:t>
            </a:r>
            <a:endParaRPr lang="ru-RU" sz="4400" dirty="0">
              <a:solidFill>
                <a:srgbClr val="8231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7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7008" y="705032"/>
            <a:ext cx="6869223" cy="528428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719227"/>
            <a:ext cx="58963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/>
              <a:t> </a:t>
            </a:r>
            <a:r>
              <a:rPr lang="en-US" sz="4000" b="1" dirty="0" smtClean="0"/>
              <a:t>        </a:t>
            </a:r>
            <a:r>
              <a:rPr lang="en-US" sz="2800" b="1" dirty="0" smtClean="0">
                <a:solidFill>
                  <a:schemeClr val="bg1"/>
                </a:solidFill>
              </a:rPr>
              <a:t>beauty-magazine.ru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8-800-7000-170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5264" cy="905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5264" y="0"/>
            <a:ext cx="2834640" cy="905600"/>
          </a:xfrm>
          <a:prstGeom prst="rect">
            <a:avLst/>
          </a:prstGeom>
          <a:solidFill>
            <a:srgbClr val="EA2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52800" y="0"/>
            <a:ext cx="2639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TNL </a:t>
            </a:r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краситель</a:t>
            </a:r>
          </a:p>
        </p:txBody>
      </p:sp>
    </p:spTree>
    <p:extLst>
      <p:ext uri="{BB962C8B-B14F-4D97-AF65-F5344CB8AC3E}">
        <p14:creationId xmlns:p14="http://schemas.microsoft.com/office/powerpoint/2010/main" val="88405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719227"/>
            <a:ext cx="58963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/>
              <a:t> </a:t>
            </a:r>
            <a:r>
              <a:rPr lang="en-US" sz="4000" b="1" dirty="0" smtClean="0"/>
              <a:t>        </a:t>
            </a:r>
            <a:r>
              <a:rPr lang="en-US" sz="2800" b="1" dirty="0" smtClean="0">
                <a:solidFill>
                  <a:schemeClr val="bg1"/>
                </a:solidFill>
              </a:rPr>
              <a:t>beauty-magazine.ru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8-800-7000-170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5264" cy="905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5264" y="0"/>
            <a:ext cx="2834640" cy="905600"/>
          </a:xfrm>
          <a:prstGeom prst="rect">
            <a:avLst/>
          </a:prstGeom>
          <a:solidFill>
            <a:srgbClr val="EA2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52800" y="0"/>
            <a:ext cx="2639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TNL </a:t>
            </a:r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краситель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156" y="-312308"/>
            <a:ext cx="5274927" cy="7482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700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719227"/>
            <a:ext cx="58963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/>
              <a:t> </a:t>
            </a:r>
            <a:r>
              <a:rPr lang="en-US" sz="4000" b="1" dirty="0" smtClean="0"/>
              <a:t>        </a:t>
            </a:r>
            <a:r>
              <a:rPr lang="en-US" sz="2800" b="1" dirty="0" smtClean="0">
                <a:solidFill>
                  <a:schemeClr val="bg1"/>
                </a:solidFill>
              </a:rPr>
              <a:t>beauty-magazine.ru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8-800-7000-170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5264" cy="905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5264" y="0"/>
            <a:ext cx="2834640" cy="905600"/>
          </a:xfrm>
          <a:prstGeom prst="rect">
            <a:avLst/>
          </a:prstGeom>
          <a:solidFill>
            <a:srgbClr val="EA2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52800" y="0"/>
            <a:ext cx="2639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TNL </a:t>
            </a:r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краситель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144" y="-472440"/>
            <a:ext cx="5330952" cy="7562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288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719227"/>
            <a:ext cx="58963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/>
              <a:t> </a:t>
            </a:r>
            <a:r>
              <a:rPr lang="en-US" sz="4000" b="1" dirty="0" smtClean="0"/>
              <a:t>        </a:t>
            </a:r>
            <a:r>
              <a:rPr lang="en-US" sz="2800" b="1" dirty="0" smtClean="0">
                <a:solidFill>
                  <a:schemeClr val="bg1"/>
                </a:solidFill>
              </a:rPr>
              <a:t>beauty-magazine.ru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8-800-7000-170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5264" cy="905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5264" y="0"/>
            <a:ext cx="2834640" cy="905600"/>
          </a:xfrm>
          <a:prstGeom prst="rect">
            <a:avLst/>
          </a:prstGeom>
          <a:solidFill>
            <a:srgbClr val="EA2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52800" y="0"/>
            <a:ext cx="2639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TNL </a:t>
            </a:r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краситель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144" y="-352044"/>
            <a:ext cx="5330952" cy="7562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1645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6089904" cy="6858000"/>
          </a:xfrm>
          <a:prstGeom prst="rect">
            <a:avLst/>
          </a:prstGeom>
          <a:solidFill>
            <a:srgbClr val="8231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/>
            <a:endParaRPr lang="ru-RU" sz="4000" dirty="0" smtClean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5719227"/>
            <a:ext cx="589635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4000" b="1" dirty="0"/>
              <a:t> </a:t>
            </a:r>
            <a:r>
              <a:rPr lang="en-US" sz="4000" b="1" dirty="0" smtClean="0"/>
              <a:t>        </a:t>
            </a:r>
            <a:r>
              <a:rPr lang="en-US" sz="2800" b="1" dirty="0" smtClean="0">
                <a:solidFill>
                  <a:schemeClr val="bg1"/>
                </a:solidFill>
              </a:rPr>
              <a:t>beauty-magazine.ru</a:t>
            </a:r>
            <a:endParaRPr lang="ru-RU" sz="28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8-800-7000-170</a:t>
            </a:r>
            <a:endParaRPr lang="ru-RU" sz="2800" dirty="0" smtClean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55264" cy="9056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255264" y="0"/>
            <a:ext cx="2834640" cy="905600"/>
          </a:xfrm>
          <a:prstGeom prst="rect">
            <a:avLst/>
          </a:prstGeom>
          <a:solidFill>
            <a:srgbClr val="EA2F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352800" y="0"/>
            <a:ext cx="26395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Семинар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TNL </a:t>
            </a:r>
            <a:r>
              <a:rPr lang="ru-RU" sz="2400" b="1" dirty="0">
                <a:solidFill>
                  <a:schemeClr val="bg1"/>
                </a:solidFill>
                <a:latin typeface="a_Alterna" panose="020B0606020207050204" pitchFamily="34" charset="-52"/>
              </a:rPr>
              <a:t>краситель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144" y="-352044"/>
            <a:ext cx="5330952" cy="7562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67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1114</Words>
  <Application>Microsoft Office PowerPoint</Application>
  <PresentationFormat>Широкоэкранный</PresentationFormat>
  <Paragraphs>387</Paragraphs>
  <Slides>45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52" baseType="lpstr">
      <vt:lpstr>a_Alterna</vt:lpstr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Пират Карась</dc:creator>
  <cp:lastModifiedBy>Пират Карась</cp:lastModifiedBy>
  <cp:revision>13</cp:revision>
  <dcterms:created xsi:type="dcterms:W3CDTF">2023-05-29T04:41:24Z</dcterms:created>
  <dcterms:modified xsi:type="dcterms:W3CDTF">2023-05-30T09:18:49Z</dcterms:modified>
</cp:coreProperties>
</file>